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4" r:id="rId1"/>
  </p:sldMasterIdLst>
  <p:sldIdLst>
    <p:sldId id="589" r:id="rId2"/>
    <p:sldId id="597" r:id="rId3"/>
    <p:sldId id="260" r:id="rId4"/>
    <p:sldId id="598" r:id="rId5"/>
    <p:sldId id="256" r:id="rId6"/>
    <p:sldId id="257" r:id="rId7"/>
    <p:sldId id="586" r:id="rId8"/>
    <p:sldId id="615" r:id="rId9"/>
    <p:sldId id="582" r:id="rId10"/>
    <p:sldId id="583" r:id="rId11"/>
    <p:sldId id="259" r:id="rId12"/>
    <p:sldId id="590" r:id="rId13"/>
    <p:sldId id="362" r:id="rId14"/>
    <p:sldId id="628" r:id="rId15"/>
    <p:sldId id="319" r:id="rId16"/>
    <p:sldId id="626" r:id="rId17"/>
    <p:sldId id="627" r:id="rId18"/>
    <p:sldId id="629" r:id="rId19"/>
    <p:sldId id="630" r:id="rId20"/>
    <p:sldId id="631" r:id="rId21"/>
    <p:sldId id="633" r:id="rId22"/>
    <p:sldId id="634" r:id="rId23"/>
    <p:sldId id="321" r:id="rId24"/>
    <p:sldId id="322" r:id="rId25"/>
    <p:sldId id="267" r:id="rId26"/>
    <p:sldId id="596" r:id="rId27"/>
    <p:sldId id="350" r:id="rId28"/>
    <p:sldId id="314" r:id="rId29"/>
    <p:sldId id="331" r:id="rId30"/>
    <p:sldId id="602" r:id="rId31"/>
    <p:sldId id="603" r:id="rId32"/>
    <p:sldId id="604" r:id="rId33"/>
    <p:sldId id="619" r:id="rId34"/>
    <p:sldId id="625" r:id="rId35"/>
    <p:sldId id="378" r:id="rId36"/>
    <p:sldId id="599" r:id="rId37"/>
    <p:sldId id="591" r:id="rId38"/>
    <p:sldId id="623" r:id="rId39"/>
    <p:sldId id="605" r:id="rId40"/>
    <p:sldId id="357" r:id="rId41"/>
    <p:sldId id="621" r:id="rId42"/>
    <p:sldId id="368" r:id="rId43"/>
    <p:sldId id="363" r:id="rId44"/>
    <p:sldId id="618" r:id="rId45"/>
    <p:sldId id="356" r:id="rId46"/>
    <p:sldId id="620" r:id="rId47"/>
    <p:sldId id="606" r:id="rId48"/>
    <p:sldId id="622" r:id="rId49"/>
    <p:sldId id="375" r:id="rId50"/>
    <p:sldId id="358" r:id="rId51"/>
    <p:sldId id="372" r:id="rId52"/>
    <p:sldId id="345" r:id="rId53"/>
    <p:sldId id="344" r:id="rId54"/>
    <p:sldId id="343" r:id="rId55"/>
    <p:sldId id="624" r:id="rId56"/>
    <p:sldId id="607" r:id="rId57"/>
    <p:sldId id="608" r:id="rId58"/>
    <p:sldId id="352" r:id="rId59"/>
    <p:sldId id="353" r:id="rId60"/>
    <p:sldId id="365" r:id="rId61"/>
    <p:sldId id="366" r:id="rId62"/>
    <p:sldId id="367" r:id="rId63"/>
    <p:sldId id="341" r:id="rId64"/>
    <p:sldId id="342" r:id="rId65"/>
    <p:sldId id="613" r:id="rId66"/>
    <p:sldId id="614" r:id="rId67"/>
    <p:sldId id="600" r:id="rId68"/>
    <p:sldId id="601" r:id="rId69"/>
    <p:sldId id="278" r:id="rId70"/>
    <p:sldId id="279" r:id="rId71"/>
    <p:sldId id="280" r:id="rId72"/>
    <p:sldId id="581" r:id="rId73"/>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22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4" autoAdjust="0"/>
    <p:restoredTop sz="94660"/>
  </p:normalViewPr>
  <p:slideViewPr>
    <p:cSldViewPr snapToGrid="0">
      <p:cViewPr varScale="1">
        <p:scale>
          <a:sx n="78" d="100"/>
          <a:sy n="78" d="100"/>
        </p:scale>
        <p:origin x="-210"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4F49983-75B5-4B78-B9BB-A2171834F7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 xmlns:a16="http://schemas.microsoft.com/office/drawing/2014/main" id="{90354674-8E9E-459D-B83B-2AA63154E7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 xmlns:a16="http://schemas.microsoft.com/office/drawing/2014/main" id="{E9828234-F3EA-454B-ABEB-6AD07C7C9C4E}"/>
              </a:ext>
            </a:extLst>
          </p:cNvPr>
          <p:cNvSpPr>
            <a:spLocks noGrp="1"/>
          </p:cNvSpPr>
          <p:nvPr>
            <p:ph type="dt" sz="half" idx="10"/>
          </p:nvPr>
        </p:nvSpPr>
        <p:spPr/>
        <p:txBody>
          <a:bodyPr/>
          <a:lstStyle/>
          <a:p>
            <a:fld id="{4AAD347D-5ACD-4C99-B74B-A9C85AD731AF}" type="datetimeFigureOut">
              <a:rPr lang="en-US" smtClean="0"/>
              <a:pPr/>
              <a:t>9/23/2026</a:t>
            </a:fld>
            <a:endParaRPr lang="en-US" dirty="0"/>
          </a:p>
        </p:txBody>
      </p:sp>
      <p:sp>
        <p:nvSpPr>
          <p:cNvPr id="5" name="Footer Placeholder 4">
            <a:extLst>
              <a:ext uri="{FF2B5EF4-FFF2-40B4-BE49-F238E27FC236}">
                <a16:creationId xmlns="" xmlns:a16="http://schemas.microsoft.com/office/drawing/2014/main" id="{49072FA4-6FD3-4731-83C6-7343EC4393E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14B909C7-73FA-4C25-B34D-9D0313817B7B}"/>
              </a:ext>
            </a:extLst>
          </p:cNvPr>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197782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35799E-8AB6-4080-855E-B8BD91CA2963}"/>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 xmlns:a16="http://schemas.microsoft.com/office/drawing/2014/main" id="{75F883A9-738F-4435-89DC-BA7AF58F09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 xmlns:a16="http://schemas.microsoft.com/office/drawing/2014/main" id="{284F0DD0-83FB-4C10-A244-8259DE5FB12D}"/>
              </a:ext>
            </a:extLst>
          </p:cNvPr>
          <p:cNvSpPr>
            <a:spLocks noGrp="1"/>
          </p:cNvSpPr>
          <p:nvPr>
            <p:ph type="dt" sz="half" idx="10"/>
          </p:nvPr>
        </p:nvSpPr>
        <p:spPr/>
        <p:txBody>
          <a:bodyPr/>
          <a:lstStyle/>
          <a:p>
            <a:fld id="{984E2169-0ED7-4054-921B-65BD3F65DC8A}" type="datetimeFigureOut">
              <a:rPr lang="id-ID" smtClean="0"/>
              <a:pPr/>
              <a:t>23/09/2026</a:t>
            </a:fld>
            <a:endParaRPr lang="id-ID"/>
          </a:p>
        </p:txBody>
      </p:sp>
      <p:sp>
        <p:nvSpPr>
          <p:cNvPr id="5" name="Footer Placeholder 4">
            <a:extLst>
              <a:ext uri="{FF2B5EF4-FFF2-40B4-BE49-F238E27FC236}">
                <a16:creationId xmlns="" xmlns:a16="http://schemas.microsoft.com/office/drawing/2014/main" id="{02B48E4C-C1E4-4581-96BC-319BCB470FF7}"/>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 xmlns:a16="http://schemas.microsoft.com/office/drawing/2014/main" id="{2F9D1331-B233-4D83-B664-B0F860DC6E8E}"/>
              </a:ext>
            </a:extLst>
          </p:cNvPr>
          <p:cNvSpPr>
            <a:spLocks noGrp="1"/>
          </p:cNvSpPr>
          <p:nvPr>
            <p:ph type="sldNum" sz="quarter" idx="12"/>
          </p:nvPr>
        </p:nvSpPr>
        <p:spPr/>
        <p:txBody>
          <a:bodyPr/>
          <a:lstStyle/>
          <a:p>
            <a:fld id="{96CDDF4D-D667-4D9A-B1E9-F69715E40D6F}" type="slidenum">
              <a:rPr lang="id-ID" smtClean="0"/>
              <a:pPr/>
              <a:t>‹#›</a:t>
            </a:fld>
            <a:endParaRPr lang="id-ID"/>
          </a:p>
        </p:txBody>
      </p:sp>
    </p:spTree>
    <p:extLst>
      <p:ext uri="{BB962C8B-B14F-4D97-AF65-F5344CB8AC3E}">
        <p14:creationId xmlns:p14="http://schemas.microsoft.com/office/powerpoint/2010/main" val="96974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662F96-0B4D-4D93-8C64-EF5787C55C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 xmlns:a16="http://schemas.microsoft.com/office/drawing/2014/main" id="{185F32BC-F02F-4CAD-AFEE-86215545AF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51DA5A58-2008-4766-BB0C-AD0EEE4E69D3}"/>
              </a:ext>
            </a:extLst>
          </p:cNvPr>
          <p:cNvSpPr>
            <a:spLocks noGrp="1"/>
          </p:cNvSpPr>
          <p:nvPr>
            <p:ph type="dt" sz="half" idx="10"/>
          </p:nvPr>
        </p:nvSpPr>
        <p:spPr/>
        <p:txBody>
          <a:bodyPr/>
          <a:lstStyle/>
          <a:p>
            <a:fld id="{9796027F-7875-4030-9381-8BD8C4F21935}" type="datetimeFigureOut">
              <a:rPr lang="en-US" smtClean="0"/>
              <a:pPr/>
              <a:t>9/23/2026</a:t>
            </a:fld>
            <a:endParaRPr lang="en-US" dirty="0"/>
          </a:p>
        </p:txBody>
      </p:sp>
      <p:sp>
        <p:nvSpPr>
          <p:cNvPr id="5" name="Footer Placeholder 4">
            <a:extLst>
              <a:ext uri="{FF2B5EF4-FFF2-40B4-BE49-F238E27FC236}">
                <a16:creationId xmlns="" xmlns:a16="http://schemas.microsoft.com/office/drawing/2014/main" id="{4E57F6D8-D120-47C9-96D7-A9329A5463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ACCA8165-A068-4890-B083-E8C012995B34}"/>
              </a:ext>
            </a:extLst>
          </p:cNvPr>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820071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62D45F-BC40-412A-92D6-00493111EB01}"/>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 xmlns:a16="http://schemas.microsoft.com/office/drawing/2014/main" id="{49D43D99-1E6F-47F1-8766-A10A093433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 xmlns:a16="http://schemas.microsoft.com/office/drawing/2014/main" id="{BD2DD096-8915-4CD7-8723-25502A1DEB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 xmlns:a16="http://schemas.microsoft.com/office/drawing/2014/main" id="{11C421A0-61A2-42C1-8137-A884633E066C}"/>
              </a:ext>
            </a:extLst>
          </p:cNvPr>
          <p:cNvSpPr>
            <a:spLocks noGrp="1"/>
          </p:cNvSpPr>
          <p:nvPr>
            <p:ph type="dt" sz="half" idx="10"/>
          </p:nvPr>
        </p:nvSpPr>
        <p:spPr/>
        <p:txBody>
          <a:bodyPr/>
          <a:lstStyle/>
          <a:p>
            <a:fld id="{9796027F-7875-4030-9381-8BD8C4F21935}" type="datetimeFigureOut">
              <a:rPr lang="en-US" smtClean="0"/>
              <a:pPr/>
              <a:t>9/23/2026</a:t>
            </a:fld>
            <a:endParaRPr lang="en-US" dirty="0"/>
          </a:p>
        </p:txBody>
      </p:sp>
      <p:sp>
        <p:nvSpPr>
          <p:cNvPr id="6" name="Footer Placeholder 5">
            <a:extLst>
              <a:ext uri="{FF2B5EF4-FFF2-40B4-BE49-F238E27FC236}">
                <a16:creationId xmlns="" xmlns:a16="http://schemas.microsoft.com/office/drawing/2014/main" id="{C2D34899-E5D0-495E-B8FE-7A0530471A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1DD148EC-5E2E-44E6-8208-856F4F101333}"/>
              </a:ext>
            </a:extLst>
          </p:cNvPr>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547955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9F9D9B-266C-4927-8A5D-476D6368E164}"/>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 xmlns:a16="http://schemas.microsoft.com/office/drawing/2014/main" id="{899971D5-DC4A-43E8-88A8-65C072912F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AA9288F3-BEC4-49EB-827D-F0B9F696CEA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 xmlns:a16="http://schemas.microsoft.com/office/drawing/2014/main" id="{B44C68DB-6C27-4857-96A3-49AC81CDBF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EF3D47F1-73D7-4AA6-BA62-A0F36CA3EB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 xmlns:a16="http://schemas.microsoft.com/office/drawing/2014/main" id="{D060E91A-FD04-48DA-8FEA-2F9511FA2C7E}"/>
              </a:ext>
            </a:extLst>
          </p:cNvPr>
          <p:cNvSpPr>
            <a:spLocks noGrp="1"/>
          </p:cNvSpPr>
          <p:nvPr>
            <p:ph type="dt" sz="half" idx="10"/>
          </p:nvPr>
        </p:nvSpPr>
        <p:spPr/>
        <p:txBody>
          <a:bodyPr/>
          <a:lstStyle/>
          <a:p>
            <a:fld id="{9796027F-7875-4030-9381-8BD8C4F21935}" type="datetimeFigureOut">
              <a:rPr lang="en-US" smtClean="0"/>
              <a:pPr/>
              <a:t>9/23/2026</a:t>
            </a:fld>
            <a:endParaRPr lang="en-US" dirty="0"/>
          </a:p>
        </p:txBody>
      </p:sp>
      <p:sp>
        <p:nvSpPr>
          <p:cNvPr id="8" name="Footer Placeholder 7">
            <a:extLst>
              <a:ext uri="{FF2B5EF4-FFF2-40B4-BE49-F238E27FC236}">
                <a16:creationId xmlns="" xmlns:a16="http://schemas.microsoft.com/office/drawing/2014/main" id="{762F1CF5-4AFF-474B-9CD3-6AD738AA3C2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 xmlns:a16="http://schemas.microsoft.com/office/drawing/2014/main" id="{8AB10BE5-0308-4D94-838C-21B8EA70C170}"/>
              </a:ext>
            </a:extLst>
          </p:cNvPr>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75981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E04B7AA-EB92-4947-9ECA-71AE95510C95}"/>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 xmlns:a16="http://schemas.microsoft.com/office/drawing/2014/main" id="{4E53A914-A37A-414A-9EE9-2C1F9A6DB41E}"/>
              </a:ext>
            </a:extLst>
          </p:cNvPr>
          <p:cNvSpPr>
            <a:spLocks noGrp="1"/>
          </p:cNvSpPr>
          <p:nvPr>
            <p:ph type="dt" sz="half" idx="10"/>
          </p:nvPr>
        </p:nvSpPr>
        <p:spPr/>
        <p:txBody>
          <a:bodyPr/>
          <a:lstStyle/>
          <a:p>
            <a:fld id="{4509A250-FF31-4206-8172-F9D3106AACB1}" type="datetimeFigureOut">
              <a:rPr lang="en-US" smtClean="0"/>
              <a:pPr/>
              <a:t>9/23/2026</a:t>
            </a:fld>
            <a:endParaRPr lang="en-US" dirty="0"/>
          </a:p>
        </p:txBody>
      </p:sp>
      <p:sp>
        <p:nvSpPr>
          <p:cNvPr id="4" name="Footer Placeholder 3">
            <a:extLst>
              <a:ext uri="{FF2B5EF4-FFF2-40B4-BE49-F238E27FC236}">
                <a16:creationId xmlns="" xmlns:a16="http://schemas.microsoft.com/office/drawing/2014/main" id="{5486E2B0-F29C-4EA7-BAFA-9700E7509CF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 xmlns:a16="http://schemas.microsoft.com/office/drawing/2014/main" id="{1B0180FD-3F3C-49C1-A29F-D1EF02FBD876}"/>
              </a:ext>
            </a:extLst>
          </p:cNvPr>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033656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FF698FCF-29E0-42E8-949C-FD16A6607DFD}"/>
              </a:ext>
            </a:extLst>
          </p:cNvPr>
          <p:cNvSpPr>
            <a:spLocks noGrp="1"/>
          </p:cNvSpPr>
          <p:nvPr>
            <p:ph type="dt" sz="half" idx="10"/>
          </p:nvPr>
        </p:nvSpPr>
        <p:spPr/>
        <p:txBody>
          <a:bodyPr/>
          <a:lstStyle/>
          <a:p>
            <a:fld id="{4509A250-FF31-4206-8172-F9D3106AACB1}" type="datetimeFigureOut">
              <a:rPr lang="en-US" smtClean="0"/>
              <a:pPr/>
              <a:t>9/23/2026</a:t>
            </a:fld>
            <a:endParaRPr lang="en-US" dirty="0"/>
          </a:p>
        </p:txBody>
      </p:sp>
      <p:sp>
        <p:nvSpPr>
          <p:cNvPr id="3" name="Footer Placeholder 2">
            <a:extLst>
              <a:ext uri="{FF2B5EF4-FFF2-40B4-BE49-F238E27FC236}">
                <a16:creationId xmlns="" xmlns:a16="http://schemas.microsoft.com/office/drawing/2014/main" id="{2870C57C-F16F-46A9-A7F1-D131B74A01B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 xmlns:a16="http://schemas.microsoft.com/office/drawing/2014/main" id="{1DE3979E-E658-4A7F-8239-7C3FA87D74B7}"/>
              </a:ext>
            </a:extLst>
          </p:cNvPr>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2360031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AFFCE1-59C4-476A-81E1-6B97F42A54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 xmlns:a16="http://schemas.microsoft.com/office/drawing/2014/main" id="{1587A45F-0D28-4B94-9551-FC91C9E6B5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 xmlns:a16="http://schemas.microsoft.com/office/drawing/2014/main" id="{B448589F-A111-4E94-ADCB-7FF397CE31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9609BC2-D41A-4355-B066-5DD594B81458}"/>
              </a:ext>
            </a:extLst>
          </p:cNvPr>
          <p:cNvSpPr>
            <a:spLocks noGrp="1"/>
          </p:cNvSpPr>
          <p:nvPr>
            <p:ph type="dt" sz="half" idx="10"/>
          </p:nvPr>
        </p:nvSpPr>
        <p:spPr/>
        <p:txBody>
          <a:bodyPr/>
          <a:lstStyle/>
          <a:p>
            <a:fld id="{4509A250-FF31-4206-8172-F9D3106AACB1}" type="datetimeFigureOut">
              <a:rPr lang="en-US" smtClean="0"/>
              <a:pPr/>
              <a:t>9/23/2026</a:t>
            </a:fld>
            <a:endParaRPr lang="en-US" dirty="0"/>
          </a:p>
        </p:txBody>
      </p:sp>
      <p:sp>
        <p:nvSpPr>
          <p:cNvPr id="6" name="Footer Placeholder 5">
            <a:extLst>
              <a:ext uri="{FF2B5EF4-FFF2-40B4-BE49-F238E27FC236}">
                <a16:creationId xmlns="" xmlns:a16="http://schemas.microsoft.com/office/drawing/2014/main" id="{8D1578E6-A49F-4531-8D64-0BB95E412A5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4FFB0B29-3391-4B21-802B-2B79225A7DD0}"/>
              </a:ext>
            </a:extLst>
          </p:cNvPr>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2107648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51C852-ABA3-4354-B96C-710D58E7F3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 xmlns:a16="http://schemas.microsoft.com/office/drawing/2014/main" id="{B310C6B8-A656-4355-8555-7FEA309057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 xmlns:a16="http://schemas.microsoft.com/office/drawing/2014/main" id="{F7BB7158-1F0F-4D25-80B1-AF84BB2D32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A5F7AB83-616A-4557-93AD-5A5F006737E2}"/>
              </a:ext>
            </a:extLst>
          </p:cNvPr>
          <p:cNvSpPr>
            <a:spLocks noGrp="1"/>
          </p:cNvSpPr>
          <p:nvPr>
            <p:ph type="dt" sz="half" idx="10"/>
          </p:nvPr>
        </p:nvSpPr>
        <p:spPr/>
        <p:txBody>
          <a:bodyPr/>
          <a:lstStyle/>
          <a:p>
            <a:fld id="{4509A250-FF31-4206-8172-F9D3106AACB1}" type="datetimeFigureOut">
              <a:rPr lang="en-US" smtClean="0"/>
              <a:pPr/>
              <a:t>9/23/2026</a:t>
            </a:fld>
            <a:endParaRPr lang="en-US" dirty="0"/>
          </a:p>
        </p:txBody>
      </p:sp>
      <p:sp>
        <p:nvSpPr>
          <p:cNvPr id="6" name="Footer Placeholder 5">
            <a:extLst>
              <a:ext uri="{FF2B5EF4-FFF2-40B4-BE49-F238E27FC236}">
                <a16:creationId xmlns="" xmlns:a16="http://schemas.microsoft.com/office/drawing/2014/main" id="{06D3FA10-3AE9-41B1-8F86-D81688B9DA5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1E8CE572-015A-4B71-B03D-C5D49675ECE5}"/>
              </a:ext>
            </a:extLst>
          </p:cNvPr>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2703497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600968-4564-46CE-A4A8-065AAC371971}"/>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 xmlns:a16="http://schemas.microsoft.com/office/drawing/2014/main" id="{583DF25A-5921-4F4F-9ED4-A462E9296B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 xmlns:a16="http://schemas.microsoft.com/office/drawing/2014/main" id="{2862D7D1-1320-4987-B6DE-C13596B8B59D}"/>
              </a:ext>
            </a:extLst>
          </p:cNvPr>
          <p:cNvSpPr>
            <a:spLocks noGrp="1"/>
          </p:cNvSpPr>
          <p:nvPr>
            <p:ph type="dt" sz="half" idx="10"/>
          </p:nvPr>
        </p:nvSpPr>
        <p:spPr/>
        <p:txBody>
          <a:bodyPr/>
          <a:lstStyle/>
          <a:p>
            <a:fld id="{4509A250-FF31-4206-8172-F9D3106AACB1}" type="datetimeFigureOut">
              <a:rPr lang="en-US" smtClean="0"/>
              <a:pPr/>
              <a:t>9/23/2026</a:t>
            </a:fld>
            <a:endParaRPr lang="en-US" dirty="0"/>
          </a:p>
        </p:txBody>
      </p:sp>
      <p:sp>
        <p:nvSpPr>
          <p:cNvPr id="5" name="Footer Placeholder 4">
            <a:extLst>
              <a:ext uri="{FF2B5EF4-FFF2-40B4-BE49-F238E27FC236}">
                <a16:creationId xmlns="" xmlns:a16="http://schemas.microsoft.com/office/drawing/2014/main" id="{116B37C4-4979-4EBE-BA7D-9A24E5343CA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03DCF832-9081-4B52-8BFC-307B09416584}"/>
              </a:ext>
            </a:extLst>
          </p:cNvPr>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590950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9FF090E8-3B9A-42E0-8DAC-4ADAC7665C2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 xmlns:a16="http://schemas.microsoft.com/office/drawing/2014/main" id="{B4E7FA31-8C72-438F-A617-F1475B38EF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 xmlns:a16="http://schemas.microsoft.com/office/drawing/2014/main" id="{670149D0-D5D3-4EAA-ABA6-5CA96AA6270D}"/>
              </a:ext>
            </a:extLst>
          </p:cNvPr>
          <p:cNvSpPr>
            <a:spLocks noGrp="1"/>
          </p:cNvSpPr>
          <p:nvPr>
            <p:ph type="dt" sz="half" idx="10"/>
          </p:nvPr>
        </p:nvSpPr>
        <p:spPr/>
        <p:txBody>
          <a:bodyPr/>
          <a:lstStyle/>
          <a:p>
            <a:fld id="{4509A250-FF31-4206-8172-F9D3106AACB1}" type="datetimeFigureOut">
              <a:rPr lang="en-US" smtClean="0"/>
              <a:pPr/>
              <a:t>9/23/2026</a:t>
            </a:fld>
            <a:endParaRPr lang="en-US" dirty="0"/>
          </a:p>
        </p:txBody>
      </p:sp>
      <p:sp>
        <p:nvSpPr>
          <p:cNvPr id="5" name="Footer Placeholder 4">
            <a:extLst>
              <a:ext uri="{FF2B5EF4-FFF2-40B4-BE49-F238E27FC236}">
                <a16:creationId xmlns="" xmlns:a16="http://schemas.microsoft.com/office/drawing/2014/main" id="{EACE46D2-DD5A-42E1-8850-DC579D77D7F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2A9BE777-3AEF-451C-A260-31F65F1C76F6}"/>
              </a:ext>
            </a:extLst>
          </p:cNvPr>
          <p:cNvSpPr>
            <a:spLocks noGrp="1"/>
          </p:cNvSpPr>
          <p:nvPr>
            <p:ph type="sldNum" sz="quarter" idx="12"/>
          </p:nvPr>
        </p:nvSpPr>
        <p:spPr/>
        <p:txBody>
          <a:body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626206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4FD7AE8C-CAC8-488F-9F4C-038698FBD6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 xmlns:a16="http://schemas.microsoft.com/office/drawing/2014/main" id="{BA56ED4A-8597-47CD-8662-14383722B0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 xmlns:a16="http://schemas.microsoft.com/office/drawing/2014/main" id="{4DB7FDBF-F41F-4E19-A7A3-DA98D24AC8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AD347D-5ACD-4C99-B74B-A9C85AD731AF}" type="datetimeFigureOut">
              <a:rPr lang="en-US" smtClean="0"/>
              <a:pPr/>
              <a:t>9/23/2026</a:t>
            </a:fld>
            <a:endParaRPr lang="en-US" dirty="0"/>
          </a:p>
        </p:txBody>
      </p:sp>
      <p:sp>
        <p:nvSpPr>
          <p:cNvPr id="5" name="Footer Placeholder 4">
            <a:extLst>
              <a:ext uri="{FF2B5EF4-FFF2-40B4-BE49-F238E27FC236}">
                <a16:creationId xmlns="" xmlns:a16="http://schemas.microsoft.com/office/drawing/2014/main" id="{367893A2-2148-4CF8-A868-6E4D6A8CB9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 xmlns:a16="http://schemas.microsoft.com/office/drawing/2014/main" id="{92ED53B5-AF5E-4EC8-A3CD-1D97C8958F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02051656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blogger.com/null" TargetMode="External"/><Relationship Id="rId2" Type="http://schemas.openxmlformats.org/officeDocument/2006/relationships/hyperlink" Target="http://alfiangeodesi.blogspot.com/2013/07/sistem-satuan-ukuran.html"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blogger.com/nul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4.bp.blogspot.com/_t7rNlHc4Y64/S5fPNzzzY3I/AAAAAAAAASs/K7HCQ_HqkMw/s1600-h/Picture20.png"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4.bp.blogspot.com/_t7rNlHc4Y64/S5fPPMj2oRI/AAAAAAAAAS0/Y6f8eHgNOsg/s1600-h/Picture21.png" TargetMode="Externa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1.bp.blogspot.com/_t7rNlHc4Y64/S5fPQm7h7WI/AAAAAAAAAS8/Isimc_-D-LI/s1600-h/Picture22.png"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hyperlink" Target="https://www.google.com/search?safe=strict&amp;sa=X&amp;hl=id&amp;biw=1366&amp;bih=657&amp;sxsrf=ALeKk013SVWHneTizhqe1hvh84iB_R2t_g:1601856977203&amp;q=radian+miliradian&amp;ved=2ahUKEwimrO2glpzsAhXxwzgGHeF9BNEQ6BMoADAXegQIEhAC" TargetMode="External"/><Relationship Id="rId3" Type="http://schemas.openxmlformats.org/officeDocument/2006/relationships/hyperlink" Target="https://www.google.com/search?safe=strict&amp;sa=X&amp;hl=id&amp;biw=1366&amp;bih=657&amp;sxsrf=ALeKk013SVWHneTizhqe1hvh84iB_R2t_g:1601856977203&amp;q=radian+satuan+dari&amp;ved=2ahUKEwimrO2glpzsAhXxwzgGHeF9BNEQ6BMoADATegQIDhAC" TargetMode="External"/><Relationship Id="rId7" Type="http://schemas.openxmlformats.org/officeDocument/2006/relationships/hyperlink" Target="https://www.google.com/search?safe=strict&amp;sa=X&amp;hl=id&amp;biw=1366&amp;bih=657&amp;sxsrf=ALeKk013SVWHneTizhqe1hvh84iB_R2t_g:1601856977203&amp;q=SI&amp;stick=H4sIAAAAAAAAAONgVuLQz9U3SDY0zljEyhTsCQCUUse7EQAAAA&amp;ved=2ahUKEwimrO2glpzsAhXxwzgGHeF9BNEQmxMoATAWegQIExAD" TargetMode="External"/><Relationship Id="rId2" Type="http://schemas.openxmlformats.org/officeDocument/2006/relationships/hyperlink" Target="https://www.google.com/search?safe=strict&amp;sa=X&amp;hl=id&amp;biw=1366&amp;bih=657&amp;sxsrf=ALeKk013SVWHneTizhqe1hvh84iB_R2t_g:1601856977203&amp;q=radian+1+rad+dalam&amp;ved=2ahUKEwimrO2glpzsAhXxwzgGHeF9BNEQ6BMoADASegQIDBAC" TargetMode="External"/><Relationship Id="rId1" Type="http://schemas.openxmlformats.org/officeDocument/2006/relationships/slideLayout" Target="../slideLayouts/slideLayout2.xml"/><Relationship Id="rId6" Type="http://schemas.openxmlformats.org/officeDocument/2006/relationships/hyperlink" Target="https://www.google.com/search?safe=strict&amp;sa=X&amp;hl=id&amp;biw=1366&amp;bih=657&amp;sxsrf=ALeKk013SVWHneTizhqe1hvh84iB_R2t_g:1601856977203&amp;q=radian+sistem+unit&amp;ved=2ahUKEwimrO2glpzsAhXxwzgGHeF9BNEQ6BMoADAWegQIExAC" TargetMode="External"/><Relationship Id="rId5" Type="http://schemas.openxmlformats.org/officeDocument/2006/relationships/hyperlink" Target="https://www.google.com/search?safe=strict&amp;sa=X&amp;hl=id&amp;biw=1366&amp;bih=657&amp;sxsrf=ALeKk013SVWHneTizhqe1hvh84iB_R2t_g:1601856977203&amp;q=radian+simbol&amp;ved=2ahUKEwimrO2glpzsAhXxwzgGHeF9BNEQ6BMoADAVegQIERAC" TargetMode="External"/><Relationship Id="rId4" Type="http://schemas.openxmlformats.org/officeDocument/2006/relationships/hyperlink" Target="https://www.google.com/search?safe=strict&amp;sa=X&amp;hl=id&amp;biw=1366&amp;bih=657&amp;sxsrf=ALeKk013SVWHneTizhqe1hvh84iB_R2t_g:1601856977203&amp;q=radian+derajat&amp;ved=2ahUKEwimrO2glpzsAhXxwzgGHeF9BNEQ6BMoADAUegQIEBAC"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hyperlink" Target="http://4.bp.blogspot.com/_t7rNlHc4Y64/S5fPR7EjHKI/AAAAAAAAATE/HODwnYF7OrE/s1600-h/Picture23.png" TargetMode="External"/><Relationship Id="rId1" Type="http://schemas.openxmlformats.org/officeDocument/2006/relationships/slideLayout" Target="../slideLayouts/slideLayout2.xml"/><Relationship Id="rId6" Type="http://schemas.openxmlformats.org/officeDocument/2006/relationships/hyperlink" Target="http://4.bp.blogspot.com/_t7rNlHc4Y64/S5fPUBqOzTI/AAAAAAAAATU/RQV0Scfv_5k/s1600-h/Picture25.png" TargetMode="External"/><Relationship Id="rId5" Type="http://schemas.openxmlformats.org/officeDocument/2006/relationships/image" Target="../media/image51.png"/><Relationship Id="rId4" Type="http://schemas.openxmlformats.org/officeDocument/2006/relationships/hyperlink" Target="http://3.bp.blogspot.com/_t7rNlHc4Y64/S5fPS5mGIwI/AAAAAAAAATM/w6rsNptsMeM/s1600-h/Picture24.png"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9DCA52A3-192F-4C33-80D2-853AD06B45D3}"/>
              </a:ext>
            </a:extLst>
          </p:cNvPr>
          <p:cNvSpPr/>
          <p:nvPr/>
        </p:nvSpPr>
        <p:spPr>
          <a:xfrm>
            <a:off x="1316182" y="1717964"/>
            <a:ext cx="9453179" cy="2123658"/>
          </a:xfrm>
          <a:prstGeom prst="rect">
            <a:avLst/>
          </a:prstGeom>
          <a:noFill/>
        </p:spPr>
        <p:txBody>
          <a:bodyPr wrap="square" lIns="91440" tIns="45720" rIns="91440" bIns="45720">
            <a:spAutoFit/>
          </a:bodyPr>
          <a:lstStyle/>
          <a:p>
            <a:pPr algn="ctr"/>
            <a:r>
              <a:rPr lang="fi-FI" sz="4400" b="1" cap="none" spc="0" dirty="0">
                <a:ln w="12700">
                  <a:solidFill>
                    <a:schemeClr val="tx2">
                      <a:lumMod val="75000"/>
                    </a:schemeClr>
                  </a:solidFill>
                  <a:prstDash val="solid"/>
                </a:ln>
                <a:solidFill>
                  <a:schemeClr val="bg2"/>
                </a:solidFill>
                <a:effectLst>
                  <a:outerShdw dist="38100" dir="2640000" algn="bl" rotWithShape="0">
                    <a:schemeClr val="tx2">
                      <a:lumMod val="75000"/>
                    </a:schemeClr>
                  </a:outerShdw>
                </a:effectLst>
                <a:latin typeface="Calibri Light" panose="020F0302020204030204"/>
                <a:ea typeface="+mj-ea"/>
                <a:cs typeface="+mj-cs"/>
              </a:rPr>
              <a:t>SATUAN, ARAH, DAN PENENTUAN POSISI </a:t>
            </a:r>
            <a:endParaRPr lang="id-ID" sz="4400" b="1" cap="none" spc="0" dirty="0">
              <a:ln w="12700">
                <a:solidFill>
                  <a:schemeClr val="tx2">
                    <a:lumMod val="75000"/>
                  </a:schemeClr>
                </a:solidFill>
                <a:prstDash val="solid"/>
              </a:ln>
              <a:solidFill>
                <a:schemeClr val="bg2"/>
              </a:solidFill>
              <a:effectLst>
                <a:outerShdw dist="38100" dir="2640000" algn="bl" rotWithShape="0">
                  <a:schemeClr val="tx2">
                    <a:lumMod val="75000"/>
                  </a:schemeClr>
                </a:outerShdw>
              </a:effectLst>
              <a:latin typeface="Calibri Light" panose="020F0302020204030204"/>
              <a:ea typeface="+mj-ea"/>
              <a:cs typeface="+mj-cs"/>
            </a:endParaRPr>
          </a:p>
          <a:p>
            <a:pPr algn="ctr"/>
            <a:r>
              <a:rPr lang="fi-FI" sz="4400" b="1" cap="none" spc="0" dirty="0">
                <a:ln w="12700">
                  <a:solidFill>
                    <a:schemeClr val="tx2">
                      <a:lumMod val="75000"/>
                    </a:schemeClr>
                  </a:solidFill>
                  <a:prstDash val="solid"/>
                </a:ln>
                <a:solidFill>
                  <a:schemeClr val="bg2"/>
                </a:solidFill>
                <a:effectLst>
                  <a:outerShdw dist="38100" dir="2640000" algn="bl" rotWithShape="0">
                    <a:schemeClr val="tx2">
                      <a:lumMod val="75000"/>
                    </a:schemeClr>
                  </a:outerShdw>
                </a:effectLst>
                <a:latin typeface="Calibri Light" panose="020F0302020204030204"/>
                <a:ea typeface="+mj-ea"/>
                <a:cs typeface="+mj-cs"/>
              </a:rPr>
              <a:t>DALAM ILMU UKUR TANAH</a:t>
            </a:r>
            <a:endParaRPr lang="id-ID" sz="4400" b="1" cap="none" spc="0" dirty="0">
              <a:ln w="12700">
                <a:solidFill>
                  <a:schemeClr val="tx2">
                    <a:lumMod val="75000"/>
                  </a:schemeClr>
                </a:solidFill>
                <a:prstDash val="solid"/>
              </a:ln>
              <a:solidFill>
                <a:schemeClr val="bg2"/>
              </a:solidFill>
              <a:effectLst>
                <a:outerShdw dist="38100" dir="2640000" algn="bl" rotWithShape="0">
                  <a:schemeClr val="tx2">
                    <a:lumMod val="75000"/>
                  </a:schemeClr>
                </a:outerShdw>
              </a:effectLst>
              <a:latin typeface="Calibri Light" panose="020F0302020204030204"/>
              <a:ea typeface="+mj-ea"/>
              <a:cs typeface="+mj-cs"/>
            </a:endParaRPr>
          </a:p>
          <a:p>
            <a:pPr algn="ctr"/>
            <a:r>
              <a:rPr lang="id-ID" sz="4400" b="1" dirty="0">
                <a:ln w="12700">
                  <a:solidFill>
                    <a:schemeClr val="tx2">
                      <a:lumMod val="75000"/>
                    </a:schemeClr>
                  </a:solidFill>
                  <a:prstDash val="solid"/>
                </a:ln>
                <a:solidFill>
                  <a:schemeClr val="bg2"/>
                </a:solidFill>
                <a:effectLst>
                  <a:outerShdw dist="38100" dir="2640000" algn="bl" rotWithShape="0">
                    <a:schemeClr val="tx2">
                      <a:lumMod val="75000"/>
                    </a:schemeClr>
                  </a:outerShdw>
                </a:effectLst>
                <a:latin typeface="Calibri Light" panose="020F0302020204030204"/>
                <a:ea typeface="+mj-ea"/>
                <a:cs typeface="+mj-cs"/>
              </a:rPr>
              <a:t>(1)</a:t>
            </a:r>
            <a:endParaRPr lang="id-ID" sz="4400" b="1" cap="none" spc="0" dirty="0">
              <a:ln w="12700">
                <a:solidFill>
                  <a:schemeClr val="tx2">
                    <a:lumMod val="75000"/>
                  </a:schemeClr>
                </a:solidFill>
                <a:prstDash val="solid"/>
              </a:ln>
              <a:solidFill>
                <a:schemeClr val="bg2"/>
              </a:solidFill>
              <a:effectLst>
                <a:outerShdw dist="38100" dir="2640000" algn="bl" rotWithShape="0">
                  <a:schemeClr val="tx2">
                    <a:lumMod val="75000"/>
                  </a:schemeClr>
                </a:outerShdw>
              </a:effectLst>
            </a:endParaRPr>
          </a:p>
        </p:txBody>
      </p:sp>
      <p:pic>
        <p:nvPicPr>
          <p:cNvPr id="2" name="Picture 1">
            <a:extLst>
              <a:ext uri="{FF2B5EF4-FFF2-40B4-BE49-F238E27FC236}">
                <a16:creationId xmlns="" xmlns:a16="http://schemas.microsoft.com/office/drawing/2014/main" id="{703279CD-3F71-4BE3-BC7C-450493557923}"/>
              </a:ext>
            </a:extLst>
          </p:cNvPr>
          <p:cNvPicPr>
            <a:picLocks noChangeAspect="1"/>
          </p:cNvPicPr>
          <p:nvPr/>
        </p:nvPicPr>
        <p:blipFill>
          <a:blip r:embed="rId2"/>
          <a:stretch>
            <a:fillRect/>
          </a:stretch>
        </p:blipFill>
        <p:spPr>
          <a:xfrm>
            <a:off x="1782705" y="4641273"/>
            <a:ext cx="8986655" cy="863594"/>
          </a:xfrm>
          <a:prstGeom prst="rect">
            <a:avLst/>
          </a:prstGeom>
        </p:spPr>
      </p:pic>
      <p:pic>
        <p:nvPicPr>
          <p:cNvPr id="3" name="Picture 2">
            <a:extLst>
              <a:ext uri="{FF2B5EF4-FFF2-40B4-BE49-F238E27FC236}">
                <a16:creationId xmlns="" xmlns:a16="http://schemas.microsoft.com/office/drawing/2014/main" id="{2A63C1A4-10F1-43D6-9548-0E09F1278813}"/>
              </a:ext>
            </a:extLst>
          </p:cNvPr>
          <p:cNvPicPr>
            <a:picLocks noChangeAspect="1"/>
          </p:cNvPicPr>
          <p:nvPr/>
        </p:nvPicPr>
        <p:blipFill>
          <a:blip r:embed="rId3"/>
          <a:stretch>
            <a:fillRect/>
          </a:stretch>
        </p:blipFill>
        <p:spPr>
          <a:xfrm>
            <a:off x="9222364" y="1699847"/>
            <a:ext cx="2080813" cy="1336430"/>
          </a:xfrm>
          <a:prstGeom prst="rect">
            <a:avLst/>
          </a:prstGeom>
        </p:spPr>
      </p:pic>
      <p:pic>
        <p:nvPicPr>
          <p:cNvPr id="5" name="Picture 4">
            <a:extLst>
              <a:ext uri="{FF2B5EF4-FFF2-40B4-BE49-F238E27FC236}">
                <a16:creationId xmlns="" xmlns:a16="http://schemas.microsoft.com/office/drawing/2014/main" id="{24B4D2D1-CFE0-4E48-A34D-7D8EB3915876}"/>
              </a:ext>
            </a:extLst>
          </p:cNvPr>
          <p:cNvPicPr>
            <a:picLocks noChangeAspect="1"/>
          </p:cNvPicPr>
          <p:nvPr/>
        </p:nvPicPr>
        <p:blipFill>
          <a:blip r:embed="rId4"/>
          <a:stretch>
            <a:fillRect/>
          </a:stretch>
        </p:blipFill>
        <p:spPr>
          <a:xfrm>
            <a:off x="739829" y="4697078"/>
            <a:ext cx="1365622" cy="1615580"/>
          </a:xfrm>
          <a:prstGeom prst="rect">
            <a:avLst/>
          </a:prstGeom>
        </p:spPr>
      </p:pic>
      <p:pic>
        <p:nvPicPr>
          <p:cNvPr id="6" name="Picture 5">
            <a:extLst>
              <a:ext uri="{FF2B5EF4-FFF2-40B4-BE49-F238E27FC236}">
                <a16:creationId xmlns="" xmlns:a16="http://schemas.microsoft.com/office/drawing/2014/main" id="{E3088E20-F050-4C30-A41D-01ED637874E9}"/>
              </a:ext>
            </a:extLst>
          </p:cNvPr>
          <p:cNvPicPr>
            <a:picLocks noChangeAspect="1"/>
          </p:cNvPicPr>
          <p:nvPr/>
        </p:nvPicPr>
        <p:blipFill>
          <a:blip r:embed="rId5"/>
          <a:stretch>
            <a:fillRect/>
          </a:stretch>
        </p:blipFill>
        <p:spPr>
          <a:xfrm>
            <a:off x="813426" y="474781"/>
            <a:ext cx="10478029" cy="935863"/>
          </a:xfrm>
          <a:prstGeom prst="rect">
            <a:avLst/>
          </a:prstGeom>
        </p:spPr>
      </p:pic>
      <p:pic>
        <p:nvPicPr>
          <p:cNvPr id="7" name="Picture 6">
            <a:extLst>
              <a:ext uri="{FF2B5EF4-FFF2-40B4-BE49-F238E27FC236}">
                <a16:creationId xmlns="" xmlns:a16="http://schemas.microsoft.com/office/drawing/2014/main" id="{DA839CBE-1BA1-4D47-8456-960016A69123}"/>
              </a:ext>
            </a:extLst>
          </p:cNvPr>
          <p:cNvPicPr>
            <a:picLocks noChangeAspect="1"/>
          </p:cNvPicPr>
          <p:nvPr/>
        </p:nvPicPr>
        <p:blipFill>
          <a:blip r:embed="rId6"/>
          <a:stretch>
            <a:fillRect/>
          </a:stretch>
        </p:blipFill>
        <p:spPr>
          <a:xfrm>
            <a:off x="690582" y="3177100"/>
            <a:ext cx="2184246" cy="1329043"/>
          </a:xfrm>
          <a:prstGeom prst="rect">
            <a:avLst/>
          </a:prstGeom>
        </p:spPr>
      </p:pic>
    </p:spTree>
    <p:extLst>
      <p:ext uri="{BB962C8B-B14F-4D97-AF65-F5344CB8AC3E}">
        <p14:creationId xmlns:p14="http://schemas.microsoft.com/office/powerpoint/2010/main" val="11347243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95A8733C-EDF7-4C6F-885D-9493E3D14954}"/>
              </a:ext>
            </a:extLst>
          </p:cNvPr>
          <p:cNvPicPr>
            <a:picLocks noChangeAspect="1"/>
          </p:cNvPicPr>
          <p:nvPr/>
        </p:nvPicPr>
        <p:blipFill>
          <a:blip r:embed="rId2"/>
          <a:stretch>
            <a:fillRect/>
          </a:stretch>
        </p:blipFill>
        <p:spPr>
          <a:xfrm>
            <a:off x="799234" y="468889"/>
            <a:ext cx="10270548" cy="5918056"/>
          </a:xfrm>
          <a:prstGeom prst="rect">
            <a:avLst/>
          </a:prstGeom>
        </p:spPr>
      </p:pic>
    </p:spTree>
    <p:extLst>
      <p:ext uri="{BB962C8B-B14F-4D97-AF65-F5344CB8AC3E}">
        <p14:creationId xmlns:p14="http://schemas.microsoft.com/office/powerpoint/2010/main" val="27088600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A1622677-09BF-4E11-B7EF-855967D5F442}"/>
              </a:ext>
            </a:extLst>
          </p:cNvPr>
          <p:cNvPicPr>
            <a:picLocks noChangeAspect="1"/>
          </p:cNvPicPr>
          <p:nvPr/>
        </p:nvPicPr>
        <p:blipFill>
          <a:blip r:embed="rId2"/>
          <a:stretch>
            <a:fillRect/>
          </a:stretch>
        </p:blipFill>
        <p:spPr>
          <a:xfrm>
            <a:off x="152400" y="159110"/>
            <a:ext cx="11804073" cy="6539779"/>
          </a:xfrm>
          <a:prstGeom prst="rect">
            <a:avLst/>
          </a:prstGeom>
        </p:spPr>
      </p:pic>
    </p:spTree>
    <p:extLst>
      <p:ext uri="{BB962C8B-B14F-4D97-AF65-F5344CB8AC3E}">
        <p14:creationId xmlns:p14="http://schemas.microsoft.com/office/powerpoint/2010/main" val="32846115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8&#10;Untuk keperluan pemetaan titik-titik A’, B’, dan C’ diproyeksikan&#10;secara orthogonal kepada permukaan ellipsoida referens...">
            <a:extLst>
              <a:ext uri="{FF2B5EF4-FFF2-40B4-BE49-F238E27FC236}">
                <a16:creationId xmlns="" xmlns:a16="http://schemas.microsoft.com/office/drawing/2014/main" id="{2A02D674-584C-49AF-ADC5-B39CD60486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927" y="207818"/>
            <a:ext cx="11166764" cy="6456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9231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2&#10;PENDAHULUAN&#10;Surveying : suatu ilmu untuk menentukan&#10;posisi suatu titik di permukaan bumi&#10;• Plane Surveying&#10;Kelas penguku...">
            <a:extLst>
              <a:ext uri="{FF2B5EF4-FFF2-40B4-BE49-F238E27FC236}">
                <a16:creationId xmlns="" xmlns:a16="http://schemas.microsoft.com/office/drawing/2014/main" id="{4C4F6193-4AA4-4D26-8454-1535D7636E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152"/>
          <a:stretch/>
        </p:blipFill>
        <p:spPr bwMode="auto">
          <a:xfrm>
            <a:off x="568036" y="512619"/>
            <a:ext cx="11139055" cy="5929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9433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3&#10;Ruang Lingkup Ilmu Ukur Tanah, meliputi :&#10;1. Pengukuran mendatar (horizontal)&#10; penentuan posisi suatu titik secara mend...">
            <a:extLst>
              <a:ext uri="{FF2B5EF4-FFF2-40B4-BE49-F238E27FC236}">
                <a16:creationId xmlns="" xmlns:a16="http://schemas.microsoft.com/office/drawing/2014/main" id="{14E15BC9-0457-4216-AB5F-258FE76ED0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980" y="346364"/>
            <a:ext cx="10700039" cy="6040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2747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6AA226B-8DEA-42B9-9F20-28B720159F81}"/>
              </a:ext>
            </a:extLst>
          </p:cNvPr>
          <p:cNvSpPr>
            <a:spLocks noGrp="1"/>
          </p:cNvSpPr>
          <p:nvPr>
            <p:ph idx="1"/>
          </p:nvPr>
        </p:nvSpPr>
        <p:spPr>
          <a:xfrm>
            <a:off x="838200" y="914400"/>
            <a:ext cx="10515600" cy="5262563"/>
          </a:xfrm>
        </p:spPr>
        <p:txBody>
          <a:bodyPr>
            <a:normAutofit/>
          </a:bodyPr>
          <a:lstStyle/>
          <a:p>
            <a:pPr algn="just">
              <a:spcAft>
                <a:spcPts val="1000"/>
              </a:spcAft>
            </a:pPr>
            <a:r>
              <a:rPr lang="id-ID" dirty="0">
                <a:solidFill>
                  <a:srgbClr val="2C3E50"/>
                </a:solidFill>
                <a:latin typeface="Calibri" panose="020F0502020204030204" pitchFamily="34" charset="0"/>
              </a:rPr>
              <a:t>DATA UKURAN YANG DIPEROLEH DALAM ILMU UKUR TANAH :</a:t>
            </a:r>
          </a:p>
          <a:p>
            <a:pPr algn="just">
              <a:spcAft>
                <a:spcPts val="1000"/>
              </a:spcAft>
              <a:buFont typeface="+mj-lt"/>
              <a:buAutoNum type="arabicPeriod"/>
            </a:pPr>
            <a:r>
              <a:rPr lang="id-ID" dirty="0">
                <a:solidFill>
                  <a:srgbClr val="2C3E50"/>
                </a:solidFill>
                <a:latin typeface="Calibri" panose="020F0502020204030204" pitchFamily="34" charset="0"/>
              </a:rPr>
              <a:t>SUDUT </a:t>
            </a:r>
          </a:p>
          <a:p>
            <a:pPr marL="914400" algn="just">
              <a:spcAft>
                <a:spcPts val="1000"/>
              </a:spcAft>
            </a:pPr>
            <a:r>
              <a:rPr lang="id-ID" dirty="0">
                <a:solidFill>
                  <a:srgbClr val="2C3E50"/>
                </a:solidFill>
                <a:latin typeface="Arial" panose="020B0604020202020204" pitchFamily="34" charset="0"/>
              </a:rPr>
              <a:t>–</a:t>
            </a:r>
            <a:r>
              <a:rPr lang="id-ID" sz="800" dirty="0">
                <a:solidFill>
                  <a:srgbClr val="2C3E50"/>
                </a:solidFill>
                <a:latin typeface="Times New Roman" panose="02020603050405020304" pitchFamily="18" charset="0"/>
              </a:rPr>
              <a:t>      </a:t>
            </a:r>
            <a:r>
              <a:rPr lang="id-ID" dirty="0">
                <a:solidFill>
                  <a:srgbClr val="2C3E50"/>
                </a:solidFill>
                <a:latin typeface="Calibri" panose="020F0502020204030204" pitchFamily="34" charset="0"/>
              </a:rPr>
              <a:t>HORIZONTAL</a:t>
            </a:r>
          </a:p>
          <a:p>
            <a:pPr marL="914400" algn="just">
              <a:spcAft>
                <a:spcPts val="1000"/>
              </a:spcAft>
            </a:pPr>
            <a:r>
              <a:rPr lang="id-ID" dirty="0">
                <a:solidFill>
                  <a:srgbClr val="2C3E50"/>
                </a:solidFill>
                <a:latin typeface="Arial" panose="020B0604020202020204" pitchFamily="34" charset="0"/>
              </a:rPr>
              <a:t>–</a:t>
            </a:r>
            <a:r>
              <a:rPr lang="id-ID" sz="800" dirty="0">
                <a:solidFill>
                  <a:srgbClr val="2C3E50"/>
                </a:solidFill>
                <a:latin typeface="Times New Roman" panose="02020603050405020304" pitchFamily="18" charset="0"/>
              </a:rPr>
              <a:t>      </a:t>
            </a:r>
            <a:r>
              <a:rPr lang="id-ID" dirty="0">
                <a:solidFill>
                  <a:srgbClr val="2C3E50"/>
                </a:solidFill>
                <a:latin typeface="Calibri" panose="020F0502020204030204" pitchFamily="34" charset="0"/>
              </a:rPr>
              <a:t>VERTIKAL</a:t>
            </a:r>
          </a:p>
          <a:p>
            <a:pPr algn="just">
              <a:spcAft>
                <a:spcPts val="1000"/>
              </a:spcAft>
              <a:buFont typeface="+mj-lt"/>
              <a:buAutoNum type="arabicPeriod" startAt="2"/>
            </a:pPr>
            <a:r>
              <a:rPr lang="id-ID" dirty="0">
                <a:solidFill>
                  <a:srgbClr val="2C3E50"/>
                </a:solidFill>
                <a:latin typeface="Calibri" panose="020F0502020204030204" pitchFamily="34" charset="0"/>
              </a:rPr>
              <a:t>ARAH  ATAU AZIMUT</a:t>
            </a:r>
          </a:p>
          <a:p>
            <a:pPr algn="just">
              <a:spcAft>
                <a:spcPts val="1000"/>
              </a:spcAft>
              <a:buFont typeface="+mj-lt"/>
              <a:buAutoNum type="arabicPeriod" startAt="2"/>
            </a:pPr>
            <a:r>
              <a:rPr lang="id-ID" dirty="0">
                <a:solidFill>
                  <a:srgbClr val="2C3E50"/>
                </a:solidFill>
                <a:latin typeface="Calibri" panose="020F0502020204030204" pitchFamily="34" charset="0"/>
              </a:rPr>
              <a:t>JARAK</a:t>
            </a:r>
          </a:p>
          <a:p>
            <a:pPr algn="just">
              <a:spcAft>
                <a:spcPts val="1000"/>
              </a:spcAft>
              <a:buFont typeface="+mj-lt"/>
              <a:buAutoNum type="arabicPeriod" startAt="2"/>
            </a:pPr>
            <a:r>
              <a:rPr lang="id-ID" dirty="0">
                <a:solidFill>
                  <a:srgbClr val="2C3E50"/>
                </a:solidFill>
                <a:latin typeface="Calibri" panose="020F0502020204030204" pitchFamily="34" charset="0"/>
              </a:rPr>
              <a:t>BEDA TINGGI</a:t>
            </a:r>
          </a:p>
          <a:p>
            <a:endParaRPr lang="id-ID" dirty="0"/>
          </a:p>
        </p:txBody>
      </p:sp>
    </p:spTree>
    <p:extLst>
      <p:ext uri="{BB962C8B-B14F-4D97-AF65-F5344CB8AC3E}">
        <p14:creationId xmlns:p14="http://schemas.microsoft.com/office/powerpoint/2010/main" val="16619999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0F237D-5E01-4EC4-841D-6C523A9D95E2}"/>
              </a:ext>
            </a:extLst>
          </p:cNvPr>
          <p:cNvSpPr>
            <a:spLocks noGrp="1"/>
          </p:cNvSpPr>
          <p:nvPr>
            <p:ph type="title"/>
          </p:nvPr>
        </p:nvSpPr>
        <p:spPr/>
        <p:txBody>
          <a:bodyPr/>
          <a:lstStyle/>
          <a:p>
            <a:pPr algn="ctr"/>
            <a:r>
              <a:rPr lang="id-ID" b="1" dirty="0"/>
              <a:t>Sistim Satuan dan Ukuran dalam Pekerjaan Survey dan Pemetaan  </a:t>
            </a:r>
          </a:p>
        </p:txBody>
      </p:sp>
      <p:graphicFrame>
        <p:nvGraphicFramePr>
          <p:cNvPr id="4" name="Table 4">
            <a:extLst>
              <a:ext uri="{FF2B5EF4-FFF2-40B4-BE49-F238E27FC236}">
                <a16:creationId xmlns="" xmlns:a16="http://schemas.microsoft.com/office/drawing/2014/main" id="{DDF8B223-F172-4264-BDC4-078BE58060C6}"/>
              </a:ext>
            </a:extLst>
          </p:cNvPr>
          <p:cNvGraphicFramePr>
            <a:graphicFrameLocks noGrp="1"/>
          </p:cNvGraphicFramePr>
          <p:nvPr>
            <p:ph idx="1"/>
            <p:extLst>
              <p:ext uri="{D42A27DB-BD31-4B8C-83A1-F6EECF244321}">
                <p14:modId xmlns:p14="http://schemas.microsoft.com/office/powerpoint/2010/main" val="2272722353"/>
              </p:ext>
            </p:extLst>
          </p:nvPr>
        </p:nvGraphicFramePr>
        <p:xfrm>
          <a:off x="838200" y="1825625"/>
          <a:ext cx="10515597" cy="4454778"/>
        </p:xfrm>
        <a:graphic>
          <a:graphicData uri="http://schemas.openxmlformats.org/drawingml/2006/table">
            <a:tbl>
              <a:tblPr firstRow="1" bandRow="1">
                <a:tableStyleId>{5C22544A-7EE6-4342-B048-85BDC9FD1C3A}</a:tableStyleId>
              </a:tblPr>
              <a:tblGrid>
                <a:gridCol w="3505199">
                  <a:extLst>
                    <a:ext uri="{9D8B030D-6E8A-4147-A177-3AD203B41FA5}">
                      <a16:colId xmlns="" xmlns:a16="http://schemas.microsoft.com/office/drawing/2014/main" val="1356283296"/>
                    </a:ext>
                  </a:extLst>
                </a:gridCol>
                <a:gridCol w="3505199">
                  <a:extLst>
                    <a:ext uri="{9D8B030D-6E8A-4147-A177-3AD203B41FA5}">
                      <a16:colId xmlns="" xmlns:a16="http://schemas.microsoft.com/office/drawing/2014/main" val="43794137"/>
                    </a:ext>
                  </a:extLst>
                </a:gridCol>
                <a:gridCol w="3505199">
                  <a:extLst>
                    <a:ext uri="{9D8B030D-6E8A-4147-A177-3AD203B41FA5}">
                      <a16:colId xmlns="" xmlns:a16="http://schemas.microsoft.com/office/drawing/2014/main" val="1525121458"/>
                    </a:ext>
                  </a:extLst>
                </a:gridCol>
              </a:tblGrid>
              <a:tr h="635783">
                <a:tc>
                  <a:txBody>
                    <a:bodyPr/>
                    <a:lstStyle/>
                    <a:p>
                      <a:pPr algn="ctr"/>
                      <a:r>
                        <a:rPr lang="id-ID" sz="3600" dirty="0">
                          <a:solidFill>
                            <a:schemeClr val="tx1"/>
                          </a:solidFill>
                        </a:rPr>
                        <a:t>Ukuran</a:t>
                      </a:r>
                    </a:p>
                  </a:txBody>
                  <a:tcPr/>
                </a:tc>
                <a:tc>
                  <a:txBody>
                    <a:bodyPr/>
                    <a:lstStyle/>
                    <a:p>
                      <a:pPr algn="ctr"/>
                      <a:r>
                        <a:rPr lang="id-ID" sz="3600" dirty="0">
                          <a:solidFill>
                            <a:schemeClr val="tx1"/>
                          </a:solidFill>
                        </a:rPr>
                        <a:t>Unit</a:t>
                      </a:r>
                    </a:p>
                  </a:txBody>
                  <a:tcPr/>
                </a:tc>
                <a:tc>
                  <a:txBody>
                    <a:bodyPr/>
                    <a:lstStyle/>
                    <a:p>
                      <a:pPr algn="ctr"/>
                      <a:r>
                        <a:rPr lang="id-ID" sz="3600" dirty="0">
                          <a:solidFill>
                            <a:schemeClr val="tx1"/>
                          </a:solidFill>
                        </a:rPr>
                        <a:t>Symbol</a:t>
                      </a:r>
                    </a:p>
                  </a:txBody>
                  <a:tcPr/>
                </a:tc>
                <a:extLst>
                  <a:ext uri="{0D108BD9-81ED-4DB2-BD59-A6C34878D82A}">
                    <a16:rowId xmlns="" xmlns:a16="http://schemas.microsoft.com/office/drawing/2014/main" val="1683248138"/>
                  </a:ext>
                </a:extLst>
              </a:tr>
              <a:tr h="635783">
                <a:tc>
                  <a:txBody>
                    <a:bodyPr/>
                    <a:lstStyle/>
                    <a:p>
                      <a:pPr algn="ctr"/>
                      <a:r>
                        <a:rPr lang="id-ID" sz="3200" dirty="0"/>
                        <a:t>Jarak </a:t>
                      </a:r>
                    </a:p>
                  </a:txBody>
                  <a:tcPr/>
                </a:tc>
                <a:tc>
                  <a:txBody>
                    <a:bodyPr/>
                    <a:lstStyle/>
                    <a:p>
                      <a:pPr algn="ctr"/>
                      <a:r>
                        <a:rPr lang="id-ID" sz="3200" dirty="0"/>
                        <a:t>Meter</a:t>
                      </a:r>
                    </a:p>
                  </a:txBody>
                  <a:tcPr/>
                </a:tc>
                <a:tc>
                  <a:txBody>
                    <a:bodyPr/>
                    <a:lstStyle/>
                    <a:p>
                      <a:pPr algn="ctr"/>
                      <a:r>
                        <a:rPr lang="id-ID" sz="3200" dirty="0"/>
                        <a:t>m</a:t>
                      </a:r>
                    </a:p>
                  </a:txBody>
                  <a:tcPr/>
                </a:tc>
                <a:extLst>
                  <a:ext uri="{0D108BD9-81ED-4DB2-BD59-A6C34878D82A}">
                    <a16:rowId xmlns="" xmlns:a16="http://schemas.microsoft.com/office/drawing/2014/main" val="2265702668"/>
                  </a:ext>
                </a:extLst>
              </a:tr>
              <a:tr h="635783">
                <a:tc>
                  <a:txBody>
                    <a:bodyPr/>
                    <a:lstStyle/>
                    <a:p>
                      <a:pPr algn="ctr"/>
                      <a:r>
                        <a:rPr lang="id-ID" sz="3200" dirty="0"/>
                        <a:t>Luas</a:t>
                      </a:r>
                    </a:p>
                  </a:txBody>
                  <a:tcPr/>
                </a:tc>
                <a:tc>
                  <a:txBody>
                    <a:bodyPr/>
                    <a:lstStyle/>
                    <a:p>
                      <a:pPr algn="ctr"/>
                      <a:r>
                        <a:rPr lang="id-ID" sz="3200" dirty="0"/>
                        <a:t>Meter Kuadrat</a:t>
                      </a:r>
                    </a:p>
                  </a:txBody>
                  <a:tcPr/>
                </a:tc>
                <a:tc>
                  <a:txBody>
                    <a:bodyPr/>
                    <a:lstStyle/>
                    <a:p>
                      <a:pPr algn="ctr"/>
                      <a:r>
                        <a:rPr lang="id-ID" sz="3200" dirty="0"/>
                        <a:t>m</a:t>
                      </a:r>
                      <a:r>
                        <a:rPr lang="id-ID" sz="3200" baseline="30000" dirty="0"/>
                        <a:t>2</a:t>
                      </a:r>
                    </a:p>
                  </a:txBody>
                  <a:tcPr/>
                </a:tc>
                <a:extLst>
                  <a:ext uri="{0D108BD9-81ED-4DB2-BD59-A6C34878D82A}">
                    <a16:rowId xmlns="" xmlns:a16="http://schemas.microsoft.com/office/drawing/2014/main" val="3680788415"/>
                  </a:ext>
                </a:extLst>
              </a:tr>
              <a:tr h="635783">
                <a:tc>
                  <a:txBody>
                    <a:bodyPr/>
                    <a:lstStyle/>
                    <a:p>
                      <a:pPr algn="ctr"/>
                      <a:r>
                        <a:rPr lang="id-ID" sz="3200" dirty="0"/>
                        <a:t>Volume</a:t>
                      </a:r>
                    </a:p>
                  </a:txBody>
                  <a:tcPr/>
                </a:tc>
                <a:tc>
                  <a:txBody>
                    <a:bodyPr/>
                    <a:lstStyle/>
                    <a:p>
                      <a:pPr algn="ctr"/>
                      <a:r>
                        <a:rPr lang="id-ID" sz="3200" dirty="0"/>
                        <a:t>Meter Kubik</a:t>
                      </a:r>
                    </a:p>
                  </a:txBody>
                  <a:tcPr/>
                </a:tc>
                <a:tc>
                  <a:txBody>
                    <a:bodyPr/>
                    <a:lstStyle/>
                    <a:p>
                      <a:pPr algn="ctr"/>
                      <a:r>
                        <a:rPr lang="id-ID" sz="3200" dirty="0"/>
                        <a:t>m</a:t>
                      </a:r>
                      <a:r>
                        <a:rPr lang="id-ID" sz="3200" baseline="30000" dirty="0"/>
                        <a:t>3</a:t>
                      </a:r>
                    </a:p>
                  </a:txBody>
                  <a:tcPr/>
                </a:tc>
                <a:extLst>
                  <a:ext uri="{0D108BD9-81ED-4DB2-BD59-A6C34878D82A}">
                    <a16:rowId xmlns="" xmlns:a16="http://schemas.microsoft.com/office/drawing/2014/main" val="2922697944"/>
                  </a:ext>
                </a:extLst>
              </a:tr>
              <a:tr h="635783">
                <a:tc>
                  <a:txBody>
                    <a:bodyPr/>
                    <a:lstStyle/>
                    <a:p>
                      <a:pPr algn="ctr"/>
                      <a:r>
                        <a:rPr lang="id-ID" sz="3200" dirty="0"/>
                        <a:t>Massa</a:t>
                      </a:r>
                    </a:p>
                  </a:txBody>
                  <a:tcPr/>
                </a:tc>
                <a:tc>
                  <a:txBody>
                    <a:bodyPr/>
                    <a:lstStyle/>
                    <a:p>
                      <a:pPr algn="ctr"/>
                      <a:r>
                        <a:rPr lang="id-ID" sz="3200" dirty="0"/>
                        <a:t>Kilogram</a:t>
                      </a:r>
                    </a:p>
                  </a:txBody>
                  <a:tcPr/>
                </a:tc>
                <a:tc>
                  <a:txBody>
                    <a:bodyPr/>
                    <a:lstStyle/>
                    <a:p>
                      <a:pPr algn="ctr"/>
                      <a:r>
                        <a:rPr lang="id-ID" sz="3200" dirty="0"/>
                        <a:t>Kg</a:t>
                      </a:r>
                    </a:p>
                  </a:txBody>
                  <a:tcPr/>
                </a:tc>
                <a:extLst>
                  <a:ext uri="{0D108BD9-81ED-4DB2-BD59-A6C34878D82A}">
                    <a16:rowId xmlns="" xmlns:a16="http://schemas.microsoft.com/office/drawing/2014/main" val="1837656653"/>
                  </a:ext>
                </a:extLst>
              </a:tr>
              <a:tr h="635783">
                <a:tc>
                  <a:txBody>
                    <a:bodyPr/>
                    <a:lstStyle/>
                    <a:p>
                      <a:pPr algn="ctr"/>
                      <a:r>
                        <a:rPr lang="id-ID" sz="3200" dirty="0"/>
                        <a:t>Kapasitas </a:t>
                      </a:r>
                    </a:p>
                  </a:txBody>
                  <a:tcPr/>
                </a:tc>
                <a:tc>
                  <a:txBody>
                    <a:bodyPr/>
                    <a:lstStyle/>
                    <a:p>
                      <a:pPr algn="ctr"/>
                      <a:r>
                        <a:rPr lang="id-ID" sz="3200" dirty="0"/>
                        <a:t>Liter</a:t>
                      </a:r>
                    </a:p>
                  </a:txBody>
                  <a:tcPr/>
                </a:tc>
                <a:tc>
                  <a:txBody>
                    <a:bodyPr/>
                    <a:lstStyle/>
                    <a:p>
                      <a:pPr algn="ctr"/>
                      <a:r>
                        <a:rPr lang="id-ID" sz="3200" dirty="0"/>
                        <a:t>l</a:t>
                      </a:r>
                    </a:p>
                  </a:txBody>
                  <a:tcPr/>
                </a:tc>
                <a:extLst>
                  <a:ext uri="{0D108BD9-81ED-4DB2-BD59-A6C34878D82A}">
                    <a16:rowId xmlns="" xmlns:a16="http://schemas.microsoft.com/office/drawing/2014/main" val="2463000138"/>
                  </a:ext>
                </a:extLst>
              </a:tr>
              <a:tr h="635783">
                <a:tc>
                  <a:txBody>
                    <a:bodyPr/>
                    <a:lstStyle/>
                    <a:p>
                      <a:endParaRPr lang="id-ID"/>
                    </a:p>
                  </a:txBody>
                  <a:tcPr/>
                </a:tc>
                <a:tc>
                  <a:txBody>
                    <a:bodyPr/>
                    <a:lstStyle/>
                    <a:p>
                      <a:endParaRPr lang="id-ID"/>
                    </a:p>
                  </a:txBody>
                  <a:tcPr/>
                </a:tc>
                <a:tc>
                  <a:txBody>
                    <a:bodyPr/>
                    <a:lstStyle/>
                    <a:p>
                      <a:endParaRPr lang="id-ID" dirty="0"/>
                    </a:p>
                  </a:txBody>
                  <a:tcPr/>
                </a:tc>
                <a:extLst>
                  <a:ext uri="{0D108BD9-81ED-4DB2-BD59-A6C34878D82A}">
                    <a16:rowId xmlns="" xmlns:a16="http://schemas.microsoft.com/office/drawing/2014/main" val="1166740703"/>
                  </a:ext>
                </a:extLst>
              </a:tr>
            </a:tbl>
          </a:graphicData>
        </a:graphic>
      </p:graphicFrame>
    </p:spTree>
    <p:extLst>
      <p:ext uri="{BB962C8B-B14F-4D97-AF65-F5344CB8AC3E}">
        <p14:creationId xmlns:p14="http://schemas.microsoft.com/office/powerpoint/2010/main" val="33642373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2D4DB2-6E4B-4C95-80A5-AA8E89D81374}"/>
              </a:ext>
            </a:extLst>
          </p:cNvPr>
          <p:cNvSpPr>
            <a:spLocks noGrp="1"/>
          </p:cNvSpPr>
          <p:nvPr>
            <p:ph type="title"/>
          </p:nvPr>
        </p:nvSpPr>
        <p:spPr>
          <a:xfrm>
            <a:off x="595745" y="263236"/>
            <a:ext cx="9455089" cy="623455"/>
          </a:xfrm>
        </p:spPr>
        <p:txBody>
          <a:bodyPr>
            <a:normAutofit fontScale="90000"/>
          </a:bodyPr>
          <a:lstStyle/>
          <a:p>
            <a:pPr>
              <a:lnSpc>
                <a:spcPct val="107000"/>
              </a:lnSpc>
              <a:spcAft>
                <a:spcPts val="800"/>
              </a:spcAft>
            </a:pPr>
            <a:r>
              <a:rPr lang="id-ID" sz="4400" u="sng" dirty="0">
                <a:solidFill>
                  <a:srgbClr val="0563C1"/>
                </a:solidFill>
                <a:latin typeface="Arial Black" panose="020B0A04020102020204" pitchFamily="34" charset="0"/>
                <a:ea typeface="Calibri" panose="020F0502020204030204" pitchFamily="34" charset="0"/>
                <a:cs typeface="Times New Roman" panose="02020603050405020304" pitchFamily="18" charset="0"/>
                <a:hlinkClick r:id="rId2">
                  <a:extLst>
                    <a:ext uri="{A12FA001-AC4F-418D-AE19-62706E023703}">
                      <ahyp:hlinkClr xmlns="" xmlns:ahyp="http://schemas.microsoft.com/office/drawing/2018/hyperlinkcolor" val="tx"/>
                    </a:ext>
                  </a:extLst>
                </a:hlinkClick>
              </a:rPr>
              <a:t/>
            </a:r>
            <a:br>
              <a:rPr lang="id-ID" sz="4400" u="sng" dirty="0">
                <a:solidFill>
                  <a:srgbClr val="0563C1"/>
                </a:solidFill>
                <a:latin typeface="Arial Black" panose="020B0A04020102020204" pitchFamily="34" charset="0"/>
                <a:ea typeface="Calibri" panose="020F0502020204030204" pitchFamily="34" charset="0"/>
                <a:cs typeface="Times New Roman" panose="02020603050405020304" pitchFamily="18" charset="0"/>
                <a:hlinkClick r:id="rId2">
                  <a:extLst>
                    <a:ext uri="{A12FA001-AC4F-418D-AE19-62706E023703}">
                      <ahyp:hlinkClr xmlns="" xmlns:ahyp="http://schemas.microsoft.com/office/drawing/2018/hyperlinkcolor" val="tx"/>
                    </a:ext>
                  </a:extLst>
                </a:hlinkClick>
              </a:rPr>
            </a:br>
            <a:r>
              <a:rPr lang="id-ID" sz="4400" u="sng" dirty="0">
                <a:solidFill>
                  <a:srgbClr val="0563C1"/>
                </a:solidFill>
                <a:latin typeface="Arial Black" panose="020B0A04020102020204" pitchFamily="34" charset="0"/>
                <a:ea typeface="Calibri" panose="020F0502020204030204" pitchFamily="34" charset="0"/>
                <a:cs typeface="Times New Roman" panose="02020603050405020304" pitchFamily="18" charset="0"/>
                <a:hlinkClick r:id="rId2">
                  <a:extLst>
                    <a:ext uri="{A12FA001-AC4F-418D-AE19-62706E023703}">
                      <ahyp:hlinkClr xmlns="" xmlns:ahyp="http://schemas.microsoft.com/office/drawing/2018/hyperlinkcolor" val="tx"/>
                    </a:ext>
                  </a:extLst>
                </a:hlinkClick>
              </a:rPr>
              <a:t>SISTEM SATUAN UKURAN</a:t>
            </a:r>
            <a:r>
              <a:rPr lang="id-ID" sz="3200" dirty="0">
                <a:latin typeface="Calibri" panose="020F0502020204030204" pitchFamily="34" charset="0"/>
                <a:ea typeface="Calibri" panose="020F0502020204030204" pitchFamily="34" charset="0"/>
                <a:cs typeface="Times New Roman" panose="02020603050405020304" pitchFamily="18" charset="0"/>
              </a:rPr>
              <a:t/>
            </a:r>
            <a:br>
              <a:rPr lang="id-ID" sz="3200" dirty="0">
                <a:latin typeface="Calibri" panose="020F0502020204030204" pitchFamily="34" charset="0"/>
                <a:ea typeface="Calibri" panose="020F0502020204030204" pitchFamily="34" charset="0"/>
                <a:cs typeface="Times New Roman" panose="02020603050405020304" pitchFamily="18" charset="0"/>
              </a:rPr>
            </a:br>
            <a:endParaRPr lang="id-ID" dirty="0"/>
          </a:p>
        </p:txBody>
      </p:sp>
      <p:sp>
        <p:nvSpPr>
          <p:cNvPr id="3" name="Content Placeholder 2">
            <a:extLst>
              <a:ext uri="{FF2B5EF4-FFF2-40B4-BE49-F238E27FC236}">
                <a16:creationId xmlns="" xmlns:a16="http://schemas.microsoft.com/office/drawing/2014/main" id="{C73A559C-6611-4A1B-A195-E10C344DE3FC}"/>
              </a:ext>
            </a:extLst>
          </p:cNvPr>
          <p:cNvSpPr>
            <a:spLocks noGrp="1"/>
          </p:cNvSpPr>
          <p:nvPr>
            <p:ph idx="1"/>
          </p:nvPr>
        </p:nvSpPr>
        <p:spPr>
          <a:xfrm>
            <a:off x="595745" y="1109271"/>
            <a:ext cx="10875819" cy="5624037"/>
          </a:xfrm>
        </p:spPr>
        <p:txBody>
          <a:bodyPr>
            <a:normAutofit fontScale="55000" lnSpcReduction="20000"/>
          </a:bodyPr>
          <a:lstStyle/>
          <a:p>
            <a:pPr>
              <a:lnSpc>
                <a:spcPct val="107000"/>
              </a:lnSpc>
              <a:spcAft>
                <a:spcPts val="800"/>
              </a:spcAft>
            </a:pPr>
            <a:r>
              <a:rPr lang="id-ID" dirty="0">
                <a:solidFill>
                  <a:srgbClr val="222222"/>
                </a:solidFill>
                <a:latin typeface="Arial Black" panose="020B0A04020102020204" pitchFamily="34" charset="0"/>
                <a:ea typeface="Calibri" panose="020F0502020204030204" pitchFamily="34" charset="0"/>
                <a:cs typeface="Times New Roman" panose="02020603050405020304" pitchFamily="18" charset="0"/>
              </a:rPr>
              <a:t>Terdapat dua </a:t>
            </a:r>
            <a:r>
              <a:rPr lang="id-ID" b="1" dirty="0">
                <a:solidFill>
                  <a:srgbClr val="222222"/>
                </a:solidFill>
                <a:latin typeface="Arial Black" panose="020B0A04020102020204" pitchFamily="34" charset="0"/>
                <a:ea typeface="Calibri" panose="020F0502020204030204" pitchFamily="34" charset="0"/>
                <a:cs typeface="Times New Roman" panose="02020603050405020304" pitchFamily="18" charset="0"/>
              </a:rPr>
              <a:t>satuan</a:t>
            </a:r>
            <a:r>
              <a:rPr lang="id-ID" dirty="0">
                <a:solidFill>
                  <a:srgbClr val="222222"/>
                </a:solidFill>
                <a:latin typeface="Arial Black" panose="020B0A04020102020204" pitchFamily="34" charset="0"/>
                <a:ea typeface="Calibri" panose="020F0502020204030204" pitchFamily="34" charset="0"/>
                <a:cs typeface="Times New Roman" panose="02020603050405020304" pitchFamily="18" charset="0"/>
              </a:rPr>
              <a:t> panjang yang lazim digunakan </a:t>
            </a:r>
            <a:r>
              <a:rPr lang="id-ID" b="1" dirty="0">
                <a:solidFill>
                  <a:srgbClr val="222222"/>
                </a:solidFill>
                <a:latin typeface="Arial Black" panose="020B0A04020102020204" pitchFamily="34" charset="0"/>
                <a:ea typeface="Calibri" panose="020F0502020204030204" pitchFamily="34" charset="0"/>
                <a:cs typeface="Times New Roman" panose="02020603050405020304" pitchFamily="18" charset="0"/>
              </a:rPr>
              <a:t>dalam ilmu ukur tanah</a:t>
            </a:r>
            <a:r>
              <a:rPr lang="id-ID" dirty="0">
                <a:solidFill>
                  <a:srgbClr val="222222"/>
                </a:solidFill>
                <a:latin typeface="Arial Black" panose="020B0A04020102020204" pitchFamily="34" charset="0"/>
                <a:ea typeface="Calibri" panose="020F0502020204030204" pitchFamily="34" charset="0"/>
                <a:cs typeface="Times New Roman" panose="02020603050405020304" pitchFamily="18" charset="0"/>
              </a:rPr>
              <a:t>, yakni </a:t>
            </a:r>
            <a:r>
              <a:rPr lang="id-ID" b="1" dirty="0">
                <a:solidFill>
                  <a:srgbClr val="222222"/>
                </a:solidFill>
                <a:latin typeface="Arial Black" panose="020B0A04020102020204" pitchFamily="34" charset="0"/>
                <a:ea typeface="Calibri" panose="020F0502020204030204" pitchFamily="34" charset="0"/>
                <a:cs typeface="Times New Roman" panose="02020603050405020304" pitchFamily="18" charset="0"/>
              </a:rPr>
              <a:t>satuan</a:t>
            </a:r>
            <a:r>
              <a:rPr lang="id-ID" dirty="0">
                <a:solidFill>
                  <a:srgbClr val="222222"/>
                </a:solidFill>
                <a:latin typeface="Arial Black" panose="020B0A04020102020204" pitchFamily="34" charset="0"/>
                <a:ea typeface="Calibri" panose="020F0502020204030204" pitchFamily="34" charset="0"/>
                <a:cs typeface="Times New Roman" panose="02020603050405020304" pitchFamily="18" charset="0"/>
              </a:rPr>
              <a:t> metrik dan </a:t>
            </a:r>
            <a:r>
              <a:rPr lang="id-ID" b="1" dirty="0">
                <a:solidFill>
                  <a:srgbClr val="222222"/>
                </a:solidFill>
                <a:latin typeface="Arial Black" panose="020B0A04020102020204" pitchFamily="34" charset="0"/>
                <a:ea typeface="Calibri" panose="020F0502020204030204" pitchFamily="34" charset="0"/>
                <a:cs typeface="Times New Roman" panose="02020603050405020304" pitchFamily="18" charset="0"/>
              </a:rPr>
              <a:t>satuan</a:t>
            </a:r>
            <a:r>
              <a:rPr lang="id-ID" dirty="0">
                <a:solidFill>
                  <a:srgbClr val="222222"/>
                </a:solidFill>
                <a:latin typeface="Arial Black" panose="020B0A04020102020204" pitchFamily="34" charset="0"/>
                <a:ea typeface="Calibri" panose="020F0502020204030204" pitchFamily="34" charset="0"/>
                <a:cs typeface="Times New Roman" panose="02020603050405020304" pitchFamily="18" charset="0"/>
              </a:rPr>
              <a:t> britis. Yang digunakan disini adalah </a:t>
            </a:r>
            <a:r>
              <a:rPr lang="id-ID" b="1" dirty="0">
                <a:solidFill>
                  <a:srgbClr val="222222"/>
                </a:solidFill>
                <a:latin typeface="Arial Black" panose="020B0A04020102020204" pitchFamily="34" charset="0"/>
                <a:ea typeface="Calibri" panose="020F0502020204030204" pitchFamily="34" charset="0"/>
                <a:cs typeface="Times New Roman" panose="02020603050405020304" pitchFamily="18" charset="0"/>
              </a:rPr>
              <a:t>satuan</a:t>
            </a:r>
            <a:r>
              <a:rPr lang="id-ID" dirty="0">
                <a:solidFill>
                  <a:srgbClr val="222222"/>
                </a:solidFill>
                <a:latin typeface="Arial Black" panose="020B0A04020102020204" pitchFamily="34" charset="0"/>
                <a:ea typeface="Calibri" panose="020F0502020204030204" pitchFamily="34" charset="0"/>
                <a:cs typeface="Times New Roman" panose="02020603050405020304" pitchFamily="18" charset="0"/>
              </a:rPr>
              <a:t> metrik yang didasarkan pada </a:t>
            </a:r>
            <a:r>
              <a:rPr lang="id-ID" b="1" dirty="0">
                <a:solidFill>
                  <a:srgbClr val="222222"/>
                </a:solidFill>
                <a:latin typeface="Arial Black" panose="020B0A04020102020204" pitchFamily="34" charset="0"/>
                <a:ea typeface="Calibri" panose="020F0502020204030204" pitchFamily="34" charset="0"/>
                <a:cs typeface="Times New Roman" panose="02020603050405020304" pitchFamily="18" charset="0"/>
              </a:rPr>
              <a:t>satuan</a:t>
            </a:r>
            <a:r>
              <a:rPr lang="id-ID" dirty="0">
                <a:solidFill>
                  <a:srgbClr val="222222"/>
                </a:solidFill>
                <a:latin typeface="Arial Black" panose="020B0A04020102020204" pitchFamily="34" charset="0"/>
                <a:ea typeface="Calibri" panose="020F0502020204030204" pitchFamily="34" charset="0"/>
                <a:cs typeface="Times New Roman" panose="02020603050405020304" pitchFamily="18" charset="0"/>
              </a:rPr>
              <a:t> meter Internasional (meter standar) disimpan di Bereau Internationale des Poids et Mesures Bretevil dekat Paris</a:t>
            </a:r>
            <a:endParaRPr lang="id-ID" dirty="0">
              <a:latin typeface="Arial Black" panose="020B0A0402010202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US" sz="2800" dirty="0">
                <a:latin typeface="Arial Black" panose="020B0A04020102020204" pitchFamily="34" charset="0"/>
                <a:ea typeface="Calibri" panose="020F0502020204030204" pitchFamily="34" charset="0"/>
                <a:cs typeface="Times New Roman" panose="02020603050405020304" pitchFamily="18" charset="0"/>
              </a:rPr>
              <a:t>SISTEM SATUAN UKURAN</a:t>
            </a:r>
            <a:endParaRPr lang="id-ID" sz="2800" dirty="0">
              <a:latin typeface="Arial Black" panose="020B0A0402010202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US" sz="3200" dirty="0" err="1">
                <a:latin typeface="Arial Black" panose="020B0A04020102020204" pitchFamily="34" charset="0"/>
                <a:ea typeface="Calibri" panose="020F0502020204030204" pitchFamily="34" charset="0"/>
                <a:cs typeface="Times New Roman" panose="02020603050405020304" pitchFamily="18" charset="0"/>
              </a:rPr>
              <a:t>Sistem</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satuan</a:t>
            </a:r>
            <a:r>
              <a:rPr lang="en-US" sz="3200" dirty="0">
                <a:latin typeface="Arial Black" panose="020B0A04020102020204" pitchFamily="34" charset="0"/>
                <a:ea typeface="Calibri" panose="020F0502020204030204" pitchFamily="34" charset="0"/>
                <a:cs typeface="Times New Roman" panose="02020603050405020304" pitchFamily="18" charset="0"/>
              </a:rPr>
              <a:t> yang </a:t>
            </a:r>
            <a:r>
              <a:rPr lang="en-US" sz="3200" dirty="0" err="1">
                <a:latin typeface="Arial Black" panose="020B0A04020102020204" pitchFamily="34" charset="0"/>
                <a:ea typeface="Calibri" panose="020F0502020204030204" pitchFamily="34" charset="0"/>
                <a:cs typeface="Times New Roman" panose="02020603050405020304" pitchFamily="18" charset="0"/>
              </a:rPr>
              <a:t>biasa</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digunakan</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dalam</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ilmu</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ukur</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tanah</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terdiri</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atas</a:t>
            </a:r>
            <a:r>
              <a:rPr lang="en-US" sz="3200" dirty="0">
                <a:latin typeface="Arial Black" panose="020B0A04020102020204" pitchFamily="34" charset="0"/>
                <a:ea typeface="Calibri" panose="020F0502020204030204" pitchFamily="34" charset="0"/>
                <a:cs typeface="Times New Roman" panose="02020603050405020304" pitchFamily="18" charset="0"/>
              </a:rPr>
              <a:t> 3 (</a:t>
            </a:r>
            <a:r>
              <a:rPr lang="en-US" sz="3200" dirty="0" err="1">
                <a:latin typeface="Arial Black" panose="020B0A04020102020204" pitchFamily="34" charset="0"/>
                <a:ea typeface="Calibri" panose="020F0502020204030204" pitchFamily="34" charset="0"/>
                <a:cs typeface="Times New Roman" panose="02020603050405020304" pitchFamily="18" charset="0"/>
              </a:rPr>
              <a:t>tiga</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macam</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sistem</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ukuran</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yakni</a:t>
            </a:r>
            <a:r>
              <a:rPr lang="en-US" sz="3200" dirty="0">
                <a:latin typeface="Arial Black" panose="020B0A04020102020204" pitchFamily="34" charset="0"/>
                <a:ea typeface="Calibri" panose="020F0502020204030204" pitchFamily="34" charset="0"/>
                <a:cs typeface="Times New Roman" panose="02020603050405020304" pitchFamily="18" charset="0"/>
              </a:rPr>
              <a:t> : </a:t>
            </a:r>
            <a:endParaRPr lang="id-ID" sz="3200" dirty="0">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200" b="1" dirty="0" err="1">
                <a:latin typeface="Arial Black" panose="020B0A04020102020204" pitchFamily="34" charset="0"/>
                <a:ea typeface="Calibri" panose="020F0502020204030204" pitchFamily="34" charset="0"/>
                <a:cs typeface="Times New Roman" panose="02020603050405020304" pitchFamily="18" charset="0"/>
              </a:rPr>
              <a:t>Satuan</a:t>
            </a:r>
            <a:r>
              <a:rPr lang="en-US" sz="3200" b="1" dirty="0">
                <a:latin typeface="Arial Black" panose="020B0A04020102020204" pitchFamily="34" charset="0"/>
                <a:ea typeface="Calibri" panose="020F0502020204030204" pitchFamily="34" charset="0"/>
                <a:cs typeface="Times New Roman" panose="02020603050405020304" pitchFamily="18" charset="0"/>
              </a:rPr>
              <a:t> Panjang</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b="1" dirty="0" err="1">
                <a:latin typeface="Arial Black" panose="020B0A04020102020204" pitchFamily="34" charset="0"/>
                <a:ea typeface="Calibri" panose="020F0502020204030204" pitchFamily="34" charset="0"/>
                <a:cs typeface="Times New Roman" panose="02020603050405020304" pitchFamily="18" charset="0"/>
              </a:rPr>
              <a:t>Satuan</a:t>
            </a:r>
            <a:r>
              <a:rPr lang="en-US" sz="3200" b="1" dirty="0">
                <a:latin typeface="Arial Black" panose="020B0A04020102020204" pitchFamily="34" charset="0"/>
                <a:ea typeface="Calibri" panose="020F0502020204030204" pitchFamily="34" charset="0"/>
                <a:cs typeface="Times New Roman" panose="02020603050405020304" pitchFamily="18" charset="0"/>
              </a:rPr>
              <a:t> Luas</a:t>
            </a:r>
            <a:r>
              <a:rPr lang="en-US" sz="3200" dirty="0">
                <a:latin typeface="Arial Black" panose="020B0A04020102020204" pitchFamily="34" charset="0"/>
                <a:ea typeface="Calibri" panose="020F0502020204030204" pitchFamily="34" charset="0"/>
                <a:cs typeface="Times New Roman" panose="02020603050405020304" pitchFamily="18" charset="0"/>
              </a:rPr>
              <a:t> dan </a:t>
            </a:r>
            <a:r>
              <a:rPr lang="en-US" sz="3200" b="1" dirty="0" err="1">
                <a:latin typeface="Arial Black" panose="020B0A04020102020204" pitchFamily="34" charset="0"/>
                <a:ea typeface="Calibri" panose="020F0502020204030204" pitchFamily="34" charset="0"/>
                <a:cs typeface="Times New Roman" panose="02020603050405020304" pitchFamily="18" charset="0"/>
              </a:rPr>
              <a:t>Satuan</a:t>
            </a:r>
            <a:r>
              <a:rPr lang="en-US" sz="3200" b="1" dirty="0">
                <a:latin typeface="Arial Black" panose="020B0A04020102020204" pitchFamily="34" charset="0"/>
                <a:ea typeface="Calibri" panose="020F0502020204030204" pitchFamily="34" charset="0"/>
                <a:cs typeface="Times New Roman" panose="02020603050405020304" pitchFamily="18" charset="0"/>
              </a:rPr>
              <a:t> </a:t>
            </a:r>
            <a:r>
              <a:rPr lang="en-US" sz="3200" b="1" dirty="0" err="1">
                <a:latin typeface="Arial Black" panose="020B0A04020102020204" pitchFamily="34" charset="0"/>
                <a:ea typeface="Calibri" panose="020F0502020204030204" pitchFamily="34" charset="0"/>
                <a:cs typeface="Times New Roman" panose="02020603050405020304" pitchFamily="18" charset="0"/>
              </a:rPr>
              <a:t>Sudut</a:t>
            </a:r>
            <a:endParaRPr lang="id-ID" sz="3200" dirty="0">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3200" dirty="0" err="1">
                <a:latin typeface="Arial Black" panose="020B0A04020102020204" pitchFamily="34" charset="0"/>
                <a:ea typeface="Calibri" panose="020F0502020204030204" pitchFamily="34" charset="0"/>
                <a:cs typeface="Times New Roman" panose="02020603050405020304" pitchFamily="18" charset="0"/>
              </a:rPr>
              <a:t>Terdapat</a:t>
            </a:r>
            <a:r>
              <a:rPr lang="en-US" sz="3200" dirty="0">
                <a:latin typeface="Arial Black" panose="020B0A04020102020204" pitchFamily="34" charset="0"/>
                <a:ea typeface="Calibri" panose="020F0502020204030204" pitchFamily="34" charset="0"/>
                <a:cs typeface="Times New Roman" panose="02020603050405020304" pitchFamily="18" charset="0"/>
              </a:rPr>
              <a:t> lima </a:t>
            </a:r>
            <a:r>
              <a:rPr lang="en-US" sz="3200" dirty="0" err="1">
                <a:latin typeface="Arial Black" panose="020B0A04020102020204" pitchFamily="34" charset="0"/>
                <a:ea typeface="Calibri" panose="020F0502020204030204" pitchFamily="34" charset="0"/>
                <a:cs typeface="Times New Roman" panose="02020603050405020304" pitchFamily="18" charset="0"/>
              </a:rPr>
              <a:t>macam</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pengukuran</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dlm</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pengukuran</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tanah</a:t>
            </a:r>
            <a:r>
              <a:rPr lang="en-US" sz="3200" dirty="0">
                <a:latin typeface="Arial Black" panose="020B0A04020102020204" pitchFamily="34" charset="0"/>
                <a:ea typeface="Calibri" panose="020F0502020204030204" pitchFamily="34" charset="0"/>
                <a:cs typeface="Times New Roman" panose="02020603050405020304" pitchFamily="18" charset="0"/>
              </a:rPr>
              <a:t> </a:t>
            </a:r>
            <a:r>
              <a:rPr lang="en-US" sz="3200" dirty="0" err="1">
                <a:latin typeface="Arial Black" panose="020B0A04020102020204" pitchFamily="34" charset="0"/>
                <a:ea typeface="Calibri" panose="020F0502020204030204" pitchFamily="34" charset="0"/>
                <a:cs typeface="Times New Roman" panose="02020603050405020304" pitchFamily="18" charset="0"/>
              </a:rPr>
              <a:t>yaitu</a:t>
            </a:r>
            <a:r>
              <a:rPr lang="en-US" sz="3200" dirty="0">
                <a:latin typeface="Arial Black" panose="020B0A04020102020204" pitchFamily="34" charset="0"/>
                <a:ea typeface="Calibri" panose="020F0502020204030204" pitchFamily="34" charset="0"/>
                <a:cs typeface="Times New Roman" panose="02020603050405020304" pitchFamily="18" charset="0"/>
              </a:rPr>
              <a:t> :</a:t>
            </a:r>
            <a:endParaRPr lang="id-ID" sz="3200" dirty="0">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Arial Black" panose="020B0A04020102020204" pitchFamily="34" charset="0"/>
                <a:ea typeface="Calibri" panose="020F0502020204030204" pitchFamily="34" charset="0"/>
                <a:cs typeface="Times New Roman" panose="02020603050405020304" pitchFamily="18" charset="0"/>
              </a:rPr>
              <a:t>1.    </a:t>
            </a:r>
            <a:r>
              <a:rPr lang="en-US" dirty="0" err="1">
                <a:latin typeface="Arial Black" panose="020B0A04020102020204" pitchFamily="34" charset="0"/>
                <a:ea typeface="Calibri" panose="020F0502020204030204" pitchFamily="34" charset="0"/>
                <a:cs typeface="Times New Roman" panose="02020603050405020304" pitchFamily="18" charset="0"/>
              </a:rPr>
              <a:t>Sudut</a:t>
            </a:r>
            <a:r>
              <a:rPr lang="en-US" dirty="0">
                <a:latin typeface="Arial Black" panose="020B0A04020102020204" pitchFamily="34" charset="0"/>
                <a:ea typeface="Calibri" panose="020F0502020204030204" pitchFamily="34" charset="0"/>
                <a:cs typeface="Times New Roman" panose="02020603050405020304" pitchFamily="18" charset="0"/>
              </a:rPr>
              <a:t> Horizontal (AOB)          </a:t>
            </a:r>
            <a:endParaRPr lang="id-ID" dirty="0">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dirty="0">
                <a:latin typeface="Arial Black" panose="020B0A04020102020204" pitchFamily="34" charset="0"/>
                <a:ea typeface="Calibri" panose="020F0502020204030204" pitchFamily="34" charset="0"/>
                <a:cs typeface="Times New Roman" panose="02020603050405020304" pitchFamily="18" charset="0"/>
              </a:rPr>
              <a:t>2.    </a:t>
            </a:r>
            <a:r>
              <a:rPr lang="en-US" dirty="0" err="1">
                <a:latin typeface="Arial Black" panose="020B0A04020102020204" pitchFamily="34" charset="0"/>
                <a:ea typeface="Calibri" panose="020F0502020204030204" pitchFamily="34" charset="0"/>
                <a:cs typeface="Times New Roman" panose="02020603050405020304" pitchFamily="18" charset="0"/>
              </a:rPr>
              <a:t>Jarak</a:t>
            </a:r>
            <a:r>
              <a:rPr lang="en-US" dirty="0">
                <a:latin typeface="Arial Black" panose="020B0A04020102020204" pitchFamily="34" charset="0"/>
                <a:ea typeface="Calibri" panose="020F0502020204030204" pitchFamily="34" charset="0"/>
                <a:cs typeface="Times New Roman" panose="02020603050405020304" pitchFamily="18" charset="0"/>
              </a:rPr>
              <a:t> Horizontal (OA dan OB)</a:t>
            </a:r>
            <a:endParaRPr lang="id-ID" dirty="0">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Arial Black" panose="020B0A04020102020204" pitchFamily="34" charset="0"/>
                <a:ea typeface="Calibri" panose="020F0502020204030204" pitchFamily="34" charset="0"/>
                <a:cs typeface="Times New Roman" panose="02020603050405020304" pitchFamily="18" charset="0"/>
              </a:rPr>
              <a:t>3.    </a:t>
            </a:r>
            <a:r>
              <a:rPr lang="en-US" dirty="0" err="1">
                <a:latin typeface="Arial Black" panose="020B0A04020102020204" pitchFamily="34" charset="0"/>
                <a:ea typeface="Calibri" panose="020F0502020204030204" pitchFamily="34" charset="0"/>
                <a:cs typeface="Times New Roman" panose="02020603050405020304" pitchFamily="18" charset="0"/>
              </a:rPr>
              <a:t>Sudut</a:t>
            </a:r>
            <a:r>
              <a:rPr lang="en-US" dirty="0">
                <a:latin typeface="Arial Black" panose="020B0A04020102020204" pitchFamily="34" charset="0"/>
                <a:ea typeface="Calibri" panose="020F0502020204030204" pitchFamily="34" charset="0"/>
                <a:cs typeface="Times New Roman" panose="02020603050405020304" pitchFamily="18" charset="0"/>
              </a:rPr>
              <a:t> </a:t>
            </a:r>
            <a:r>
              <a:rPr lang="en-US" dirty="0" err="1">
                <a:latin typeface="Arial Black" panose="020B0A04020102020204" pitchFamily="34" charset="0"/>
                <a:ea typeface="Calibri" panose="020F0502020204030204" pitchFamily="34" charset="0"/>
                <a:cs typeface="Times New Roman" panose="02020603050405020304" pitchFamily="18" charset="0"/>
              </a:rPr>
              <a:t>Vertikal</a:t>
            </a:r>
            <a:r>
              <a:rPr lang="en-US" dirty="0">
                <a:latin typeface="Arial Black" panose="020B0A04020102020204" pitchFamily="34" charset="0"/>
                <a:ea typeface="Calibri" panose="020F0502020204030204" pitchFamily="34" charset="0"/>
                <a:cs typeface="Times New Roman" panose="02020603050405020304" pitchFamily="18" charset="0"/>
              </a:rPr>
              <a:t> (AOC)               </a:t>
            </a:r>
            <a:endParaRPr lang="id-ID" dirty="0">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Arial Black" panose="020B0A04020102020204" pitchFamily="34" charset="0"/>
                <a:ea typeface="Calibri" panose="020F0502020204030204" pitchFamily="34" charset="0"/>
                <a:cs typeface="Times New Roman" panose="02020603050405020304" pitchFamily="18" charset="0"/>
              </a:rPr>
              <a:t>4.    </a:t>
            </a:r>
            <a:r>
              <a:rPr lang="en-US" dirty="0" err="1">
                <a:latin typeface="Arial Black" panose="020B0A04020102020204" pitchFamily="34" charset="0"/>
                <a:ea typeface="Calibri" panose="020F0502020204030204" pitchFamily="34" charset="0"/>
                <a:cs typeface="Times New Roman" panose="02020603050405020304" pitchFamily="18" charset="0"/>
              </a:rPr>
              <a:t>Jarak</a:t>
            </a:r>
            <a:r>
              <a:rPr lang="en-US" dirty="0">
                <a:latin typeface="Arial Black" panose="020B0A04020102020204" pitchFamily="34" charset="0"/>
                <a:ea typeface="Calibri" panose="020F0502020204030204" pitchFamily="34" charset="0"/>
                <a:cs typeface="Times New Roman" panose="02020603050405020304" pitchFamily="18" charset="0"/>
              </a:rPr>
              <a:t> </a:t>
            </a:r>
            <a:r>
              <a:rPr lang="en-US" dirty="0" err="1">
                <a:latin typeface="Arial Black" panose="020B0A04020102020204" pitchFamily="34" charset="0"/>
                <a:ea typeface="Calibri" panose="020F0502020204030204" pitchFamily="34" charset="0"/>
                <a:cs typeface="Times New Roman" panose="02020603050405020304" pitchFamily="18" charset="0"/>
              </a:rPr>
              <a:t>Vertikal</a:t>
            </a:r>
            <a:r>
              <a:rPr lang="en-US" dirty="0">
                <a:latin typeface="Arial Black" panose="020B0A04020102020204" pitchFamily="34" charset="0"/>
                <a:ea typeface="Calibri" panose="020F0502020204030204" pitchFamily="34" charset="0"/>
                <a:cs typeface="Times New Roman" panose="02020603050405020304" pitchFamily="18" charset="0"/>
              </a:rPr>
              <a:t> (AC dan BD)</a:t>
            </a:r>
            <a:endParaRPr lang="id-ID" dirty="0">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id-ID" dirty="0">
                <a:latin typeface="Arial Black" panose="020B0A04020102020204" pitchFamily="34" charset="0"/>
                <a:ea typeface="Calibri" panose="020F0502020204030204" pitchFamily="34" charset="0"/>
                <a:cs typeface="Times New Roman" panose="02020603050405020304" pitchFamily="18" charset="0"/>
              </a:rPr>
              <a:t>5.    </a:t>
            </a:r>
            <a:r>
              <a:rPr lang="en-US" dirty="0" err="1">
                <a:latin typeface="Arial Black" panose="020B0A04020102020204" pitchFamily="34" charset="0"/>
                <a:ea typeface="Calibri" panose="020F0502020204030204" pitchFamily="34" charset="0"/>
                <a:cs typeface="Times New Roman" panose="02020603050405020304" pitchFamily="18" charset="0"/>
              </a:rPr>
              <a:t>Jarak</a:t>
            </a:r>
            <a:r>
              <a:rPr lang="en-US" dirty="0">
                <a:latin typeface="Arial Black" panose="020B0A04020102020204" pitchFamily="34" charset="0"/>
                <a:ea typeface="Calibri" panose="020F0502020204030204" pitchFamily="34" charset="0"/>
                <a:cs typeface="Times New Roman" panose="02020603050405020304" pitchFamily="18" charset="0"/>
              </a:rPr>
              <a:t> Miring (OC</a:t>
            </a:r>
            <a:endParaRPr lang="id-ID" dirty="0">
              <a:latin typeface="Arial Black" panose="020B0A040201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id-ID" dirty="0">
              <a:latin typeface="Calibri" panose="020F0502020204030204" pitchFamily="34" charset="0"/>
              <a:ea typeface="Calibri" panose="020F0502020204030204" pitchFamily="34" charset="0"/>
              <a:cs typeface="Times New Roman" panose="02020603050405020304" pitchFamily="18" charset="0"/>
            </a:endParaRPr>
          </a:p>
          <a:p>
            <a:endParaRPr lang="id-ID" dirty="0"/>
          </a:p>
        </p:txBody>
      </p:sp>
      <p:pic>
        <p:nvPicPr>
          <p:cNvPr id="4" name="Picture 3" descr="C:\Users\toshiba\AppData\Local\Microsoft\Windows\INetCache\Content.MSO\38C95BCB.tmp">
            <a:hlinkClick r:id="rId3"/>
            <a:extLst>
              <a:ext uri="{FF2B5EF4-FFF2-40B4-BE49-F238E27FC236}">
                <a16:creationId xmlns="" xmlns:a16="http://schemas.microsoft.com/office/drawing/2014/main" id="{D2ECC05B-C881-45C1-B6F8-7913180A685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096000" y="4051277"/>
            <a:ext cx="2872165" cy="2333625"/>
          </a:xfrm>
          <a:prstGeom prst="rect">
            <a:avLst/>
          </a:prstGeom>
          <a:noFill/>
          <a:ln>
            <a:noFill/>
          </a:ln>
        </p:spPr>
      </p:pic>
    </p:spTree>
    <p:extLst>
      <p:ext uri="{BB962C8B-B14F-4D97-AF65-F5344CB8AC3E}">
        <p14:creationId xmlns:p14="http://schemas.microsoft.com/office/powerpoint/2010/main" val="3704284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toshiba\AppData\Local\Microsoft\Windows\INetCache\Content.MSO\2B6BF311.tmp">
            <a:hlinkClick r:id="rId2"/>
            <a:extLst>
              <a:ext uri="{FF2B5EF4-FFF2-40B4-BE49-F238E27FC236}">
                <a16:creationId xmlns="" xmlns:a16="http://schemas.microsoft.com/office/drawing/2014/main" id="{A750131E-4EF4-436A-8056-BD06AE29D0C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20436" y="443345"/>
            <a:ext cx="10709564" cy="5929746"/>
          </a:xfrm>
          <a:prstGeom prst="rect">
            <a:avLst/>
          </a:prstGeom>
          <a:noFill/>
          <a:ln>
            <a:noFill/>
          </a:ln>
        </p:spPr>
      </p:pic>
    </p:spTree>
    <p:extLst>
      <p:ext uri="{BB962C8B-B14F-4D97-AF65-F5344CB8AC3E}">
        <p14:creationId xmlns:p14="http://schemas.microsoft.com/office/powerpoint/2010/main" val="4121110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3C2D5763-E841-4054-95B0-2422FDABEB97}"/>
              </a:ext>
            </a:extLst>
          </p:cNvPr>
          <p:cNvSpPr>
            <a:spLocks noGrp="1"/>
          </p:cNvSpPr>
          <p:nvPr>
            <p:ph idx="1"/>
          </p:nvPr>
        </p:nvSpPr>
        <p:spPr>
          <a:xfrm>
            <a:off x="1141412" y="1510145"/>
            <a:ext cx="9905999" cy="4946073"/>
          </a:xfrm>
        </p:spPr>
        <p:txBody>
          <a:bodyPr>
            <a:normAutofit fontScale="92500" lnSpcReduction="20000"/>
          </a:bodyPr>
          <a:lstStyle/>
          <a:p>
            <a:r>
              <a:rPr lang="sv-SE" dirty="0">
                <a:solidFill>
                  <a:srgbClr val="222222"/>
                </a:solidFill>
                <a:latin typeface="arial" panose="020B0604020202020204" pitchFamily="34" charset="0"/>
              </a:rPr>
              <a:t>Pengertian Satuan Panjang</a:t>
            </a:r>
          </a:p>
          <a:p>
            <a:r>
              <a:rPr lang="sv-SE" dirty="0">
                <a:solidFill>
                  <a:srgbClr val="222222"/>
                </a:solidFill>
                <a:latin typeface="arial" panose="020B0604020202020204" pitchFamily="34" charset="0"/>
              </a:rPr>
              <a:t>“Satuan panjang dalam Satuan Internasional yaitu meter, sedangkan satuan panjang dalam sistem cgs yaitu sentimeter (cm)”</a:t>
            </a:r>
            <a:endParaRPr lang="id-ID" dirty="0">
              <a:solidFill>
                <a:srgbClr val="222222"/>
              </a:solidFill>
              <a:latin typeface="arial" panose="020B0604020202020204" pitchFamily="34" charset="0"/>
            </a:endParaRPr>
          </a:p>
          <a:p>
            <a:r>
              <a:rPr lang="id-ID" dirty="0">
                <a:solidFill>
                  <a:srgbClr val="222222"/>
                </a:solidFill>
                <a:latin typeface="arial" panose="020B0604020202020204" pitchFamily="34" charset="0"/>
              </a:rPr>
              <a:t>Satu meter merupakan jarak yang ditempuh cahaya dalam ruang hampa dalam waktu 1 / 299.792.458 detik</a:t>
            </a:r>
          </a:p>
          <a:p>
            <a:r>
              <a:rPr lang="id-ID" dirty="0">
                <a:solidFill>
                  <a:srgbClr val="222222"/>
                </a:solidFill>
                <a:latin typeface="arial" panose="020B0604020202020204" pitchFamily="34" charset="0"/>
              </a:rPr>
              <a:t>Terdapat dua </a:t>
            </a:r>
            <a:r>
              <a:rPr lang="id-ID" b="1" dirty="0">
                <a:solidFill>
                  <a:srgbClr val="222222"/>
                </a:solidFill>
                <a:latin typeface="arial" panose="020B0604020202020204" pitchFamily="34" charset="0"/>
              </a:rPr>
              <a:t>satuan panjang</a:t>
            </a:r>
            <a:r>
              <a:rPr lang="id-ID" dirty="0">
                <a:solidFill>
                  <a:srgbClr val="222222"/>
                </a:solidFill>
                <a:latin typeface="arial" panose="020B0604020202020204" pitchFamily="34" charset="0"/>
              </a:rPr>
              <a:t> yang lazim digunakan </a:t>
            </a:r>
            <a:r>
              <a:rPr lang="id-ID" b="1" dirty="0">
                <a:solidFill>
                  <a:srgbClr val="222222"/>
                </a:solidFill>
                <a:latin typeface="arial" panose="020B0604020202020204" pitchFamily="34" charset="0"/>
              </a:rPr>
              <a:t>dalam ilmu ukur tanah</a:t>
            </a:r>
            <a:r>
              <a:rPr lang="id-ID" dirty="0">
                <a:solidFill>
                  <a:srgbClr val="222222"/>
                </a:solidFill>
                <a:latin typeface="arial" panose="020B0604020202020204" pitchFamily="34" charset="0"/>
              </a:rPr>
              <a:t>, yakni </a:t>
            </a:r>
            <a:r>
              <a:rPr lang="id-ID" b="1" dirty="0">
                <a:solidFill>
                  <a:srgbClr val="222222"/>
                </a:solidFill>
                <a:latin typeface="arial" panose="020B0604020202020204" pitchFamily="34" charset="0"/>
              </a:rPr>
              <a:t>satuan</a:t>
            </a:r>
            <a:r>
              <a:rPr lang="id-ID" dirty="0">
                <a:solidFill>
                  <a:srgbClr val="222222"/>
                </a:solidFill>
                <a:latin typeface="arial" panose="020B0604020202020204" pitchFamily="34" charset="0"/>
              </a:rPr>
              <a:t> metrik dan </a:t>
            </a:r>
            <a:r>
              <a:rPr lang="id-ID" b="1" dirty="0">
                <a:solidFill>
                  <a:srgbClr val="222222"/>
                </a:solidFill>
                <a:latin typeface="arial" panose="020B0604020202020204" pitchFamily="34" charset="0"/>
              </a:rPr>
              <a:t>satuan</a:t>
            </a:r>
            <a:r>
              <a:rPr lang="id-ID" dirty="0">
                <a:solidFill>
                  <a:srgbClr val="222222"/>
                </a:solidFill>
                <a:latin typeface="arial" panose="020B0604020202020204" pitchFamily="34" charset="0"/>
              </a:rPr>
              <a:t> britis. Yang digunakan disini adalah </a:t>
            </a:r>
            <a:r>
              <a:rPr lang="id-ID" b="1" dirty="0">
                <a:solidFill>
                  <a:srgbClr val="222222"/>
                </a:solidFill>
                <a:latin typeface="arial" panose="020B0604020202020204" pitchFamily="34" charset="0"/>
              </a:rPr>
              <a:t>satuan</a:t>
            </a:r>
            <a:r>
              <a:rPr lang="id-ID" dirty="0">
                <a:solidFill>
                  <a:srgbClr val="222222"/>
                </a:solidFill>
                <a:latin typeface="arial" panose="020B0604020202020204" pitchFamily="34" charset="0"/>
              </a:rPr>
              <a:t> metrik yang didasarkan pada </a:t>
            </a:r>
            <a:r>
              <a:rPr lang="id-ID" b="1" dirty="0">
                <a:solidFill>
                  <a:srgbClr val="222222"/>
                </a:solidFill>
                <a:latin typeface="arial" panose="020B0604020202020204" pitchFamily="34" charset="0"/>
              </a:rPr>
              <a:t>satuan</a:t>
            </a:r>
            <a:r>
              <a:rPr lang="id-ID" dirty="0">
                <a:solidFill>
                  <a:srgbClr val="222222"/>
                </a:solidFill>
                <a:latin typeface="arial" panose="020B0604020202020204" pitchFamily="34" charset="0"/>
              </a:rPr>
              <a:t> meter Internasional (meter standar) disimpan </a:t>
            </a:r>
            <a:r>
              <a:rPr lang="id-ID" b="1" dirty="0">
                <a:solidFill>
                  <a:srgbClr val="222222"/>
                </a:solidFill>
                <a:latin typeface="arial" panose="020B0604020202020204" pitchFamily="34" charset="0"/>
              </a:rPr>
              <a:t>di</a:t>
            </a:r>
            <a:r>
              <a:rPr lang="id-ID" dirty="0">
                <a:solidFill>
                  <a:srgbClr val="222222"/>
                </a:solidFill>
                <a:latin typeface="arial" panose="020B0604020202020204" pitchFamily="34" charset="0"/>
              </a:rPr>
              <a:t> Bereau Internationale des Poids et Mesures Bretevil dekat Paris</a:t>
            </a:r>
          </a:p>
          <a:p>
            <a:r>
              <a:rPr lang="id-ID" dirty="0">
                <a:solidFill>
                  <a:srgbClr val="222222"/>
                </a:solidFill>
                <a:latin typeface="arial" panose="020B0604020202020204" pitchFamily="34" charset="0"/>
              </a:rPr>
              <a:t>Di dalam ilmu fisika dan teknik, kata “panjang” umumnya dipakai secara sinonim dengan “jarak”, dan memiliki simbol “l” (huruf kecil) atau “L” (singkatan dari bahasa Inggris yaitu Length)</a:t>
            </a:r>
          </a:p>
          <a:p>
            <a:endParaRPr lang="id-ID" dirty="0">
              <a:solidFill>
                <a:srgbClr val="222222"/>
              </a:solidFill>
              <a:latin typeface="arial" panose="020B0604020202020204" pitchFamily="34" charset="0"/>
            </a:endParaRPr>
          </a:p>
          <a:p>
            <a:endParaRPr lang="id-ID" dirty="0"/>
          </a:p>
        </p:txBody>
      </p:sp>
      <p:sp>
        <p:nvSpPr>
          <p:cNvPr id="8" name="Rectangle 7">
            <a:extLst>
              <a:ext uri="{FF2B5EF4-FFF2-40B4-BE49-F238E27FC236}">
                <a16:creationId xmlns="" xmlns:a16="http://schemas.microsoft.com/office/drawing/2014/main" id="{0F4E0BB2-4B39-4567-84DD-9EB277A0F2D8}"/>
              </a:ext>
            </a:extLst>
          </p:cNvPr>
          <p:cNvSpPr/>
          <p:nvPr/>
        </p:nvSpPr>
        <p:spPr>
          <a:xfrm>
            <a:off x="277092" y="401782"/>
            <a:ext cx="5680364" cy="923330"/>
          </a:xfrm>
          <a:prstGeom prst="rect">
            <a:avLst/>
          </a:prstGeom>
          <a:noFill/>
        </p:spPr>
        <p:txBody>
          <a:bodyPr wrap="square" lIns="91440" tIns="45720" rIns="91440" bIns="45720">
            <a:spAutoFit/>
          </a:bodyPr>
          <a:lstStyle/>
          <a:p>
            <a:pPr algn="ctr"/>
            <a:r>
              <a:rPr lang="id-ID" sz="5400" b="1" cap="none" spc="0" dirty="0">
                <a:ln w="12700">
                  <a:solidFill>
                    <a:srgbClr val="802204"/>
                  </a:solidFill>
                  <a:prstDash val="solid"/>
                </a:ln>
                <a:effectLst>
                  <a:outerShdw dist="38100" dir="2640000" algn="bl" rotWithShape="0">
                    <a:schemeClr val="tx2">
                      <a:lumMod val="75000"/>
                    </a:schemeClr>
                  </a:outerShdw>
                </a:effectLst>
              </a:rPr>
              <a:t>Satuan Panjang (1)</a:t>
            </a:r>
          </a:p>
        </p:txBody>
      </p:sp>
    </p:spTree>
    <p:extLst>
      <p:ext uri="{BB962C8B-B14F-4D97-AF65-F5344CB8AC3E}">
        <p14:creationId xmlns:p14="http://schemas.microsoft.com/office/powerpoint/2010/main" val="15246156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F549FB9A-89C8-49CD-88D1-58010DD38E8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330545" cy="6858000"/>
          </a:xfrm>
          <a:prstGeom prst="rect">
            <a:avLst/>
          </a:prstGeom>
          <a:noFill/>
        </p:spPr>
      </p:pic>
    </p:spTree>
    <p:extLst>
      <p:ext uri="{BB962C8B-B14F-4D97-AF65-F5344CB8AC3E}">
        <p14:creationId xmlns:p14="http://schemas.microsoft.com/office/powerpoint/2010/main" val="2073354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73B7E2-1732-425F-8BFA-C2AF11CAE297}"/>
              </a:ext>
            </a:extLst>
          </p:cNvPr>
          <p:cNvSpPr>
            <a:spLocks noGrp="1"/>
          </p:cNvSpPr>
          <p:nvPr>
            <p:ph type="title"/>
          </p:nvPr>
        </p:nvSpPr>
        <p:spPr>
          <a:xfrm>
            <a:off x="872836" y="618518"/>
            <a:ext cx="10501745" cy="1478570"/>
          </a:xfrm>
        </p:spPr>
        <p:txBody>
          <a:bodyPr>
            <a:normAutofit fontScale="90000"/>
          </a:bodyPr>
          <a:lstStyle/>
          <a:p>
            <a:r>
              <a:rPr lang="id-ID" sz="3600" dirty="0">
                <a:solidFill>
                  <a:srgbClr val="C00000"/>
                </a:solidFill>
              </a:rPr>
              <a:t>Panjang, sebagai dasar ukuran panjang menggunakan Metric (m) Standar Internasional yaitu; </a:t>
            </a:r>
          </a:p>
        </p:txBody>
      </p:sp>
      <p:sp>
        <p:nvSpPr>
          <p:cNvPr id="3" name="Content Placeholder 2">
            <a:extLst>
              <a:ext uri="{FF2B5EF4-FFF2-40B4-BE49-F238E27FC236}">
                <a16:creationId xmlns="" xmlns:a16="http://schemas.microsoft.com/office/drawing/2014/main" id="{25960BBF-6F6A-4B43-B3E7-5A30F605A6E8}"/>
              </a:ext>
            </a:extLst>
          </p:cNvPr>
          <p:cNvSpPr>
            <a:spLocks noGrp="1"/>
          </p:cNvSpPr>
          <p:nvPr>
            <p:ph idx="1"/>
          </p:nvPr>
        </p:nvSpPr>
        <p:spPr>
          <a:xfrm>
            <a:off x="1141412" y="2249486"/>
            <a:ext cx="9905999" cy="3989995"/>
          </a:xfrm>
        </p:spPr>
        <p:txBody>
          <a:bodyPr/>
          <a:lstStyle/>
          <a:p>
            <a:r>
              <a:rPr lang="da-DK" dirty="0">
                <a:latin typeface="Arial Black" panose="020B0A04020102020204" pitchFamily="34" charset="0"/>
              </a:rPr>
              <a:t>1000 m = 1 Km (Kilometer) </a:t>
            </a:r>
          </a:p>
          <a:p>
            <a:r>
              <a:rPr lang="da-DK" dirty="0">
                <a:latin typeface="Arial Black" panose="020B0A04020102020204" pitchFamily="34" charset="0"/>
              </a:rPr>
              <a:t>100 m = 1 Hm (Hectometer) </a:t>
            </a:r>
          </a:p>
          <a:p>
            <a:r>
              <a:rPr lang="da-DK" dirty="0">
                <a:latin typeface="Arial Black" panose="020B0A04020102020204" pitchFamily="34" charset="0"/>
              </a:rPr>
              <a:t>10 m = 1 Dam (Decameter) </a:t>
            </a:r>
          </a:p>
          <a:p>
            <a:r>
              <a:rPr lang="da-DK" dirty="0">
                <a:latin typeface="Arial Black" panose="020B0A04020102020204" pitchFamily="34" charset="0"/>
              </a:rPr>
              <a:t>0.1 m = 1 Dm (Decimeter) </a:t>
            </a:r>
          </a:p>
          <a:p>
            <a:r>
              <a:rPr lang="da-DK" dirty="0">
                <a:latin typeface="Arial Black" panose="020B0A04020102020204" pitchFamily="34" charset="0"/>
              </a:rPr>
              <a:t>0.01 m = 1 Cm (Centimeter) </a:t>
            </a:r>
          </a:p>
          <a:p>
            <a:r>
              <a:rPr lang="da-DK" dirty="0">
                <a:latin typeface="Arial Black" panose="020B0A04020102020204" pitchFamily="34" charset="0"/>
              </a:rPr>
              <a:t>0.001 m = 1 mm (Millimeter</a:t>
            </a:r>
          </a:p>
          <a:p>
            <a:endParaRPr lang="id-ID" dirty="0"/>
          </a:p>
        </p:txBody>
      </p:sp>
    </p:spTree>
    <p:extLst>
      <p:ext uri="{BB962C8B-B14F-4D97-AF65-F5344CB8AC3E}">
        <p14:creationId xmlns:p14="http://schemas.microsoft.com/office/powerpoint/2010/main" val="1119203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7DE9D07-7088-42D0-9EB4-46E93147FFC3}"/>
              </a:ext>
            </a:extLst>
          </p:cNvPr>
          <p:cNvSpPr>
            <a:spLocks noGrp="1"/>
          </p:cNvSpPr>
          <p:nvPr>
            <p:ph type="title"/>
          </p:nvPr>
        </p:nvSpPr>
        <p:spPr>
          <a:xfrm>
            <a:off x="858982" y="318656"/>
            <a:ext cx="10188429" cy="817418"/>
          </a:xfrm>
        </p:spPr>
        <p:txBody>
          <a:bodyPr>
            <a:normAutofit fontScale="90000"/>
          </a:bodyPr>
          <a:lstStyle/>
          <a:p>
            <a:r>
              <a:rPr lang="id-ID" b="1" dirty="0">
                <a:solidFill>
                  <a:schemeClr val="bg1"/>
                </a:solidFill>
                <a:latin typeface="Arial Black" panose="020B0A04020102020204" pitchFamily="34" charset="0"/>
              </a:rPr>
              <a:t/>
            </a:r>
            <a:br>
              <a:rPr lang="id-ID" b="1" dirty="0">
                <a:solidFill>
                  <a:schemeClr val="bg1"/>
                </a:solidFill>
                <a:latin typeface="Arial Black" panose="020B0A04020102020204" pitchFamily="34" charset="0"/>
              </a:rPr>
            </a:br>
            <a:r>
              <a:rPr lang="id-ID" b="1" dirty="0">
                <a:latin typeface="Arial Black" panose="020B0A04020102020204" pitchFamily="34" charset="0"/>
              </a:rPr>
              <a:t>Konversi Satuan Panjang</a:t>
            </a:r>
            <a:r>
              <a:rPr lang="id-ID" b="1" dirty="0">
                <a:solidFill>
                  <a:srgbClr val="2C3E50"/>
                </a:solidFill>
                <a:latin typeface="Arial Black" panose="020B0A04020102020204" pitchFamily="34" charset="0"/>
              </a:rPr>
              <a:t/>
            </a:r>
            <a:br>
              <a:rPr lang="id-ID" b="1" dirty="0">
                <a:solidFill>
                  <a:srgbClr val="2C3E50"/>
                </a:solidFill>
                <a:latin typeface="Arial Black" panose="020B0A04020102020204" pitchFamily="34" charset="0"/>
              </a:rPr>
            </a:br>
            <a:endParaRPr lang="id-ID" dirty="0">
              <a:latin typeface="Arial Black" panose="020B0A04020102020204" pitchFamily="34" charset="0"/>
            </a:endParaRPr>
          </a:p>
        </p:txBody>
      </p:sp>
      <p:sp>
        <p:nvSpPr>
          <p:cNvPr id="3" name="Content Placeholder 2">
            <a:extLst>
              <a:ext uri="{FF2B5EF4-FFF2-40B4-BE49-F238E27FC236}">
                <a16:creationId xmlns="" xmlns:a16="http://schemas.microsoft.com/office/drawing/2014/main" id="{78FB5993-AACF-409E-92ED-BAB30F985F68}"/>
              </a:ext>
            </a:extLst>
          </p:cNvPr>
          <p:cNvSpPr>
            <a:spLocks noGrp="1"/>
          </p:cNvSpPr>
          <p:nvPr>
            <p:ph idx="1"/>
          </p:nvPr>
        </p:nvSpPr>
        <p:spPr>
          <a:xfrm>
            <a:off x="1141413" y="1413164"/>
            <a:ext cx="9905999" cy="4419600"/>
          </a:xfrm>
        </p:spPr>
        <p:txBody>
          <a:bodyPr>
            <a:normAutofit fontScale="92500"/>
          </a:bodyPr>
          <a:lstStyle/>
          <a:p>
            <a:r>
              <a:rPr lang="id-ID" dirty="0"/>
              <a:t>Rumus konversi satuan panjang yaitu jika naik nilai satuan di ubah ke dalam bentuk satuan panjang lebih kecil dikalikan 10 setiap menurun satu kali. Jika diubah dalam bentuk satuan yang nilainya lebih besar, atau naik. Maka akan dibagi 10 untuk tiap satu tingkatnya.</a:t>
            </a:r>
          </a:p>
          <a:p>
            <a:r>
              <a:rPr lang="id-ID" dirty="0"/>
              <a:t>Misalnya dari 1 kilometer dikonversi jadi 1 meter. Setiap turun satu tingkat akan dikalikan 10, hinga 1 x 10 x 10 x 10 hasilnya yaitu 1000 meter. Nilai konversi satuan panjang dari 1 kilometer yang diubah ke meter adalah 1000 meter.</a:t>
            </a:r>
          </a:p>
          <a:p>
            <a:r>
              <a:rPr lang="id-ID" dirty="0"/>
              <a:t>Konversi satuan panjang artinya mengubah suatu bentuk satuan panjang ke satuan panjang lainnya. Mulai dari satuan yang mempunyai nilai paling panjang hingga paling pendek</a:t>
            </a:r>
          </a:p>
        </p:txBody>
      </p:sp>
    </p:spTree>
    <p:extLst>
      <p:ext uri="{BB962C8B-B14F-4D97-AF65-F5344CB8AC3E}">
        <p14:creationId xmlns:p14="http://schemas.microsoft.com/office/powerpoint/2010/main" val="675412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A29865E-4F5E-4FFD-B77B-E07704F78492}"/>
              </a:ext>
            </a:extLst>
          </p:cNvPr>
          <p:cNvSpPr>
            <a:spLocks noGrp="1"/>
          </p:cNvSpPr>
          <p:nvPr>
            <p:ph idx="1"/>
          </p:nvPr>
        </p:nvSpPr>
        <p:spPr>
          <a:xfrm>
            <a:off x="1143000" y="533400"/>
            <a:ext cx="10176164" cy="5791200"/>
          </a:xfrm>
        </p:spPr>
        <p:txBody>
          <a:bodyPr>
            <a:normAutofit/>
          </a:bodyPr>
          <a:lstStyle/>
          <a:p>
            <a:r>
              <a:rPr lang="id-ID" dirty="0"/>
              <a:t>Konversi Satuan Panjang Untuk satuan ukuran konversi dari suatu tingkat menjadi satu tingkat di bawahnya yaitu dikalikan dengan 10 sedangkan untuk konversi satu tingkat di atasnya dibagi dengan angka 10. </a:t>
            </a:r>
          </a:p>
          <a:p>
            <a:r>
              <a:rPr lang="id-ID" dirty="0"/>
              <a:t>Contoh :</a:t>
            </a:r>
          </a:p>
          <a:p>
            <a:r>
              <a:rPr lang="de-DE" i="1" dirty="0">
                <a:latin typeface="Arial" panose="020B0604020202020204" pitchFamily="34" charset="0"/>
              </a:rPr>
              <a:t>1 km = 10 hm</a:t>
            </a:r>
            <a:r>
              <a:rPr lang="de-DE" dirty="0"/>
              <a:t/>
            </a:r>
            <a:br>
              <a:rPr lang="de-DE" dirty="0"/>
            </a:br>
            <a:r>
              <a:rPr lang="de-DE" i="1" dirty="0">
                <a:latin typeface="Arial" panose="020B0604020202020204" pitchFamily="34" charset="0"/>
              </a:rPr>
              <a:t>1 km = 1.000 m</a:t>
            </a:r>
            <a:r>
              <a:rPr lang="de-DE" dirty="0"/>
              <a:t/>
            </a:r>
            <a:br>
              <a:rPr lang="de-DE" dirty="0"/>
            </a:br>
            <a:r>
              <a:rPr lang="de-DE" i="1" dirty="0">
                <a:latin typeface="Arial" panose="020B0604020202020204" pitchFamily="34" charset="0"/>
              </a:rPr>
              <a:t>1 km = 100.000 cm</a:t>
            </a:r>
            <a:r>
              <a:rPr lang="de-DE" dirty="0"/>
              <a:t/>
            </a:r>
            <a:br>
              <a:rPr lang="de-DE" dirty="0"/>
            </a:br>
            <a:r>
              <a:rPr lang="de-DE" i="1" dirty="0">
                <a:latin typeface="Arial" panose="020B0604020202020204" pitchFamily="34" charset="0"/>
              </a:rPr>
              <a:t>1 km = 1.000.000 mm</a:t>
            </a:r>
            <a:r>
              <a:rPr lang="de-DE" dirty="0"/>
              <a:t/>
            </a:r>
            <a:br>
              <a:rPr lang="de-DE" dirty="0"/>
            </a:br>
            <a:r>
              <a:rPr lang="de-DE" i="1" dirty="0">
                <a:latin typeface="Arial" panose="020B0604020202020204" pitchFamily="34" charset="0"/>
              </a:rPr>
              <a:t>1 m = 0,1 dam</a:t>
            </a:r>
            <a:r>
              <a:rPr lang="de-DE" dirty="0"/>
              <a:t/>
            </a:r>
            <a:br>
              <a:rPr lang="de-DE" dirty="0"/>
            </a:br>
            <a:r>
              <a:rPr lang="de-DE" i="1" dirty="0">
                <a:latin typeface="Arial" panose="020B0604020202020204" pitchFamily="34" charset="0"/>
              </a:rPr>
              <a:t>1 m = 0,001 km</a:t>
            </a:r>
            <a:r>
              <a:rPr lang="de-DE" dirty="0"/>
              <a:t/>
            </a:r>
            <a:br>
              <a:rPr lang="de-DE" dirty="0"/>
            </a:br>
            <a:r>
              <a:rPr lang="de-DE" i="1" dirty="0">
                <a:latin typeface="Arial" panose="020B0604020202020204" pitchFamily="34" charset="0"/>
              </a:rPr>
              <a:t>1 m = 10 dm</a:t>
            </a:r>
            <a:r>
              <a:rPr lang="de-DE" dirty="0"/>
              <a:t/>
            </a:r>
            <a:br>
              <a:rPr lang="de-DE" dirty="0"/>
            </a:br>
            <a:r>
              <a:rPr lang="de-DE" i="1" dirty="0">
                <a:latin typeface="Arial" panose="020B0604020202020204" pitchFamily="34" charset="0"/>
              </a:rPr>
              <a:t>1 m = 1.000 mm</a:t>
            </a:r>
            <a:endParaRPr lang="id-ID" dirty="0"/>
          </a:p>
        </p:txBody>
      </p:sp>
    </p:spTree>
    <p:extLst>
      <p:ext uri="{BB962C8B-B14F-4D97-AF65-F5344CB8AC3E}">
        <p14:creationId xmlns:p14="http://schemas.microsoft.com/office/powerpoint/2010/main" val="461249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4182" y="595745"/>
            <a:ext cx="11125200" cy="5581218"/>
          </a:xfrm>
        </p:spPr>
        <p:txBody>
          <a:bodyPr/>
          <a:lstStyle/>
          <a:p>
            <a:r>
              <a:rPr lang="id-ID" dirty="0" smtClean="0"/>
              <a:t>Konversi Satuan Panjang Untuk satuan ukuran konversi dari suatu tingkat menjadi satu tingkat di bawahnya yaitu dikalikan dengan 10 sedangkan untuk konversi satu tingkat di atasnya dibagi dengan angka 10.</a:t>
            </a:r>
            <a:endParaRPr lang="en-US" dirty="0" smtClean="0"/>
          </a:p>
          <a:p>
            <a:r>
              <a:rPr lang="id-ID" dirty="0" smtClean="0"/>
              <a:t>Contoh :</a:t>
            </a:r>
            <a:endParaRPr lang="en-US" dirty="0" smtClean="0"/>
          </a:p>
          <a:p>
            <a:r>
              <a:rPr lang="id-ID" i="1" dirty="0" smtClean="0"/>
              <a:t>1 km = 10 hm</a:t>
            </a:r>
            <a:br>
              <a:rPr lang="id-ID" i="1" dirty="0" smtClean="0"/>
            </a:br>
            <a:r>
              <a:rPr lang="id-ID" i="1" dirty="0" smtClean="0"/>
              <a:t>1 km = 1.000 m</a:t>
            </a:r>
            <a:br>
              <a:rPr lang="id-ID" i="1" dirty="0" smtClean="0"/>
            </a:br>
            <a:r>
              <a:rPr lang="id-ID" i="1" dirty="0" smtClean="0"/>
              <a:t>1 km = 100.000 cm</a:t>
            </a:r>
            <a:br>
              <a:rPr lang="id-ID" i="1" dirty="0" smtClean="0"/>
            </a:br>
            <a:r>
              <a:rPr lang="id-ID" i="1" dirty="0" smtClean="0"/>
              <a:t>1 km = 1.000.000 mm</a:t>
            </a:r>
            <a:br>
              <a:rPr lang="id-ID" i="1" dirty="0" smtClean="0"/>
            </a:br>
            <a:r>
              <a:rPr lang="id-ID" i="1" dirty="0" smtClean="0"/>
              <a:t>1 m = 0,1 dam</a:t>
            </a:r>
            <a:br>
              <a:rPr lang="id-ID" i="1" dirty="0" smtClean="0"/>
            </a:br>
            <a:r>
              <a:rPr lang="id-ID" i="1" dirty="0" smtClean="0"/>
              <a:t>1 m = 0,001 km</a:t>
            </a:r>
            <a:br>
              <a:rPr lang="id-ID" i="1" dirty="0" smtClean="0"/>
            </a:br>
            <a:r>
              <a:rPr lang="id-ID" i="1" dirty="0" smtClean="0"/>
              <a:t>1 m = 10 dm</a:t>
            </a:r>
            <a:br>
              <a:rPr lang="id-ID" i="1" dirty="0" smtClean="0"/>
            </a:br>
            <a:r>
              <a:rPr lang="id-ID" i="1" dirty="0" smtClean="0"/>
              <a:t>1 m = 1.000 mm</a:t>
            </a:r>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7309" y="360218"/>
            <a:ext cx="10716491" cy="5816745"/>
          </a:xfrm>
        </p:spPr>
        <p:txBody>
          <a:bodyPr>
            <a:normAutofit/>
          </a:bodyPr>
          <a:lstStyle/>
          <a:p>
            <a:r>
              <a:rPr lang="id-ID" b="1" dirty="0" smtClean="0"/>
              <a:t>km (kilometer)</a:t>
            </a:r>
            <a:endParaRPr lang="en-US" dirty="0" smtClean="0"/>
          </a:p>
          <a:p>
            <a:r>
              <a:rPr lang="id-ID" dirty="0" smtClean="0"/>
              <a:t>km merupakan singkatan dari kilometer atau kilometre pada ejaan dari Satuan Internasional. Kilometer adalah nilai ukuran pada satuan panjang sistem metrik. 1 km merupakan sama dengan seribu meter. Sekarang satuan ukuran ini dipakai secara resmi untuk menyatakan jarak antara tempat geografis tanah di sebagian dunia, pengecualian terhadap Amerika Serikat dan jaringan jalan dari Inggris di mana negara itu menggunakan unit resmi yang lain.</a:t>
            </a:r>
            <a:endParaRPr lang="en-US" dirty="0" smtClean="0"/>
          </a:p>
          <a:p>
            <a:r>
              <a:rPr lang="id-ID" b="1" dirty="0" smtClean="0"/>
              <a:t>hm (hectometer)</a:t>
            </a:r>
            <a:endParaRPr lang="en-US" dirty="0" smtClean="0"/>
          </a:p>
          <a:p>
            <a:r>
              <a:rPr lang="id-ID" dirty="0" smtClean="0"/>
              <a:t>hm merupakan singkatan dari hectometer atau hectometre pada ejaan dari Satuan Internasional yang memiliki arti nilai ukuran satuan panjang pada sistem metrik sesuai standar internasional. 1 hm merupakan sama dengan 100 m.</a:t>
            </a:r>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0327" y="401782"/>
            <a:ext cx="10813473" cy="5775181"/>
          </a:xfrm>
        </p:spPr>
        <p:txBody>
          <a:bodyPr>
            <a:normAutofit fontScale="92500"/>
          </a:bodyPr>
          <a:lstStyle/>
          <a:p>
            <a:r>
              <a:rPr lang="id-ID" b="1" dirty="0" smtClean="0"/>
              <a:t>D</a:t>
            </a:r>
            <a:r>
              <a:rPr lang="en-US" b="1" dirty="0" smtClean="0"/>
              <a:t>a</a:t>
            </a:r>
            <a:r>
              <a:rPr lang="id-ID" b="1" dirty="0" smtClean="0"/>
              <a:t>m (Decameter)</a:t>
            </a:r>
            <a:endParaRPr lang="en-US" dirty="0" smtClean="0"/>
          </a:p>
          <a:p>
            <a:r>
              <a:rPr lang="id-ID" dirty="0" smtClean="0"/>
              <a:t>Dm merupakan singkatan dari Decameter atau Decametre pada ejaan dari Satuan Internasional yang merupakan nilai ukuran pada satuan panjang sistem metrik sesuai standar internasional. 1 Dm yaitu sama dengan 10 meter</a:t>
            </a:r>
            <a:endParaRPr lang="en-US" dirty="0" smtClean="0"/>
          </a:p>
          <a:p>
            <a:r>
              <a:rPr lang="id-ID" b="1" dirty="0" smtClean="0"/>
              <a:t>m (meter)</a:t>
            </a:r>
            <a:endParaRPr lang="en-US" dirty="0" smtClean="0"/>
          </a:p>
          <a:p>
            <a:r>
              <a:rPr lang="id-ID" dirty="0" smtClean="0"/>
              <a:t>m merupakan singkatan dari meter atau metre pada ejaan dari Satuan Internasional. Meter yaitu suatu nilai ukuran satuan panjang padasistem metrik yang merupakan standar internasional. 1 m merupakan sama dengan 100 cm atau 0.001 km (atau 0,001 km).</a:t>
            </a:r>
            <a:endParaRPr lang="en-US" dirty="0" smtClean="0"/>
          </a:p>
          <a:p>
            <a:r>
              <a:rPr lang="id-ID" dirty="0" smtClean="0"/>
              <a:t>dm (decimeter)</a:t>
            </a:r>
            <a:endParaRPr lang="en-US" dirty="0" smtClean="0"/>
          </a:p>
          <a:p>
            <a:r>
              <a:rPr lang="id-ID" dirty="0" smtClean="0"/>
              <a:t>dm merupakan singkatan dari decimeter atau decimetre pada ejaan dari Satuan Internasional yang merupakan nilai suatu ukuran satuan panjang pada sistem metrik sesuai standar internasional. 1 dm merupakan sama dengan 0.1 m (atau 0,1 m) atau 10 cm.</a:t>
            </a:r>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4182" y="457200"/>
            <a:ext cx="11083636" cy="5719763"/>
          </a:xfrm>
        </p:spPr>
        <p:txBody>
          <a:bodyPr>
            <a:normAutofit fontScale="92500" lnSpcReduction="10000"/>
          </a:bodyPr>
          <a:lstStyle/>
          <a:p>
            <a:r>
              <a:rPr lang="id-ID" dirty="0" smtClean="0"/>
              <a:t>cm (sentimeter)</a:t>
            </a:r>
            <a:endParaRPr lang="en-US" dirty="0" smtClean="0"/>
          </a:p>
          <a:p>
            <a:r>
              <a:rPr lang="id-ID" dirty="0" smtClean="0"/>
              <a:t>cm merupakan singkatan dari centimeter atau centimetre pada ejaan dari Satuan Internasional yaitu untuk nilai ukuran satuan panjang pada sistem metrik yang dipakai sebagai standar internasional. cm adalah dasar pengukuran standar dalam sistem cgs (centimeter gram second). 1 cm yaitusama dengan 10 mm atau 0.01 m (atau 0,01 m).</a:t>
            </a:r>
            <a:endParaRPr lang="en-US" dirty="0" smtClean="0"/>
          </a:p>
          <a:p>
            <a:r>
              <a:rPr lang="id-ID" dirty="0" smtClean="0"/>
              <a:t>mm (milimeter)</a:t>
            </a:r>
            <a:endParaRPr lang="en-US" dirty="0" smtClean="0"/>
          </a:p>
          <a:p>
            <a:r>
              <a:rPr lang="id-ID" dirty="0" smtClean="0"/>
              <a:t>mm merupakan singkatan dari millimeter atau millimetre pada ejaan dari Satuan Internasional yaitu nilai ukuran satuan unit pada sistem metrik yang merupakan bagian dasar dari pengukuran panjang. 1 mm yaitu sama dengan 0.1 cm (atau 0,1 cm).</a:t>
            </a:r>
            <a:endParaRPr lang="en-US" dirty="0" smtClean="0"/>
          </a:p>
          <a:p>
            <a:r>
              <a:rPr lang="id-ID" dirty="0" smtClean="0"/>
              <a:t>mil</a:t>
            </a:r>
            <a:endParaRPr lang="en-US" dirty="0" smtClean="0"/>
          </a:p>
          <a:p>
            <a:r>
              <a:rPr lang="id-ID" dirty="0" smtClean="0"/>
              <a:t>mil atau mile pada ejaan bahasa inggris yaitu satuan pengukuran unit yang dipakai di Inggris. 1 mil yaitu sama dengan 5280 kaki (feet) atau 1760 (yard), dan standarisasi dari 1609344 meter.</a:t>
            </a:r>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218" y="304800"/>
            <a:ext cx="10993582" cy="5872163"/>
          </a:xfrm>
        </p:spPr>
        <p:txBody>
          <a:bodyPr>
            <a:normAutofit lnSpcReduction="10000"/>
          </a:bodyPr>
          <a:lstStyle/>
          <a:p>
            <a:r>
              <a:rPr lang="id-ID" dirty="0" smtClean="0"/>
              <a:t>yd (yard)</a:t>
            </a:r>
            <a:endParaRPr lang="en-US" dirty="0" smtClean="0"/>
          </a:p>
          <a:p>
            <a:r>
              <a:rPr lang="id-ID" dirty="0" smtClean="0"/>
              <a:t>yd merupakan singkatan dari yard, yang artinya satuan unit panjang dalam bahasa Inggris, baik dalam sistem British kekaisaran dan kebiasaan pengukuran yang dipakai Amerika. 1 yard yaitu sama dengan 3 kaki (3 feet atau 3 ft) atau 36 inchi.</a:t>
            </a:r>
            <a:endParaRPr lang="en-US" dirty="0" smtClean="0"/>
          </a:p>
          <a:p>
            <a:r>
              <a:rPr lang="id-ID" b="1" dirty="0" smtClean="0"/>
              <a:t>inci (inchi)</a:t>
            </a:r>
            <a:endParaRPr lang="en-US" dirty="0" smtClean="0"/>
          </a:p>
          <a:p>
            <a:r>
              <a:rPr lang="id-ID" dirty="0" smtClean="0"/>
              <a:t>inci atau inchi atau inch yaitu satuan panjang pada sistem kekaisaran dan Amerika Serikat. Berasal dari uncia Romawi, inci juga terkadang dipakai untuk menerjemahkan unit terkait pada sistem pengukuran lain, biasanya dipahami sebagai lebar dari jempol manusia. 1 inci yaitu sama dengan 2.54 cm (atau 2,54 cm).</a:t>
            </a:r>
            <a:endParaRPr lang="en-US" dirty="0" smtClean="0"/>
          </a:p>
          <a:p>
            <a:r>
              <a:rPr lang="id-ID" dirty="0" smtClean="0"/>
              <a:t>kaki (ft, feet)</a:t>
            </a:r>
            <a:endParaRPr lang="en-US" dirty="0" smtClean="0"/>
          </a:p>
          <a:p>
            <a:r>
              <a:rPr lang="id-ID" dirty="0" smtClean="0"/>
              <a:t>ft merupakan singkatan dari foot (kaki), yaitu satuan unit panjang pada sistem kekaisaran dan kebiasaan pengukuran yang dipakai Amerikia. 1 ft yaitu sama dengan 0.3048 meter (atau 0,3048 meter) atau 12 inchi.</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32402"/>
          </a:xfrm>
        </p:spPr>
        <p:txBody>
          <a:bodyPr>
            <a:normAutofit fontScale="90000"/>
          </a:bodyPr>
          <a:lstStyle/>
          <a:p>
            <a:r>
              <a:rPr lang="en-US" b="1" dirty="0" smtClean="0"/>
              <a:t/>
            </a:r>
            <a:br>
              <a:rPr lang="en-US" b="1" dirty="0" smtClean="0"/>
            </a:br>
            <a:r>
              <a:rPr lang="id-ID" sz="2700" b="1" dirty="0" smtClean="0">
                <a:latin typeface="Arial" pitchFamily="34" charset="0"/>
                <a:cs typeface="Arial" pitchFamily="34" charset="0"/>
              </a:rPr>
              <a:t>Contoh Soal</a:t>
            </a:r>
            <a:r>
              <a:rPr lang="en-US" sz="2700" dirty="0" smtClean="0">
                <a:latin typeface="Arial" pitchFamily="34" charset="0"/>
                <a:cs typeface="Arial" pitchFamily="34" charset="0"/>
              </a:rPr>
              <a:t/>
            </a:r>
            <a:br>
              <a:rPr lang="en-US" sz="2700" dirty="0" smtClean="0">
                <a:latin typeface="Arial" pitchFamily="34" charset="0"/>
                <a:cs typeface="Arial" pitchFamily="34" charset="0"/>
              </a:rPr>
            </a:br>
            <a:endParaRPr lang="en-US" sz="2700" dirty="0">
              <a:latin typeface="Arial" pitchFamily="34" charset="0"/>
              <a:cs typeface="Arial" pitchFamily="34" charset="0"/>
            </a:endParaRPr>
          </a:p>
        </p:txBody>
      </p:sp>
      <p:sp>
        <p:nvSpPr>
          <p:cNvPr id="3" name="Content Placeholder 2"/>
          <p:cNvSpPr>
            <a:spLocks noGrp="1"/>
          </p:cNvSpPr>
          <p:nvPr>
            <p:ph idx="1"/>
          </p:nvPr>
        </p:nvSpPr>
        <p:spPr>
          <a:xfrm>
            <a:off x="900545" y="1094510"/>
            <a:ext cx="10453254" cy="5082454"/>
          </a:xfrm>
        </p:spPr>
        <p:txBody>
          <a:bodyPr>
            <a:normAutofit lnSpcReduction="10000"/>
          </a:bodyPr>
          <a:lstStyle/>
          <a:p>
            <a:r>
              <a:rPr lang="en-US" sz="2000" dirty="0" smtClean="0"/>
              <a:t>1).</a:t>
            </a:r>
            <a:r>
              <a:rPr lang="id-ID" sz="2000" dirty="0" smtClean="0"/>
              <a:t> Berapakah konversi 100 centimeter pada satuan dm… ?</a:t>
            </a:r>
            <a:br>
              <a:rPr lang="id-ID" sz="2000" dirty="0" smtClean="0"/>
            </a:br>
            <a:r>
              <a:rPr lang="id-ID" sz="2000" dirty="0" smtClean="0"/>
              <a:t>a. 10 dm</a:t>
            </a:r>
            <a:br>
              <a:rPr lang="id-ID" sz="2000" dirty="0" smtClean="0"/>
            </a:br>
            <a:r>
              <a:rPr lang="id-ID" sz="2000" dirty="0" smtClean="0"/>
              <a:t>b. 100 dm</a:t>
            </a:r>
            <a:br>
              <a:rPr lang="id-ID" sz="2000" dirty="0" smtClean="0"/>
            </a:br>
            <a:r>
              <a:rPr lang="id-ID" sz="2000" dirty="0" smtClean="0"/>
              <a:t>c. 0.1 dm</a:t>
            </a:r>
            <a:br>
              <a:rPr lang="id-ID" sz="2000" dirty="0" smtClean="0"/>
            </a:br>
            <a:r>
              <a:rPr lang="id-ID" sz="2000" dirty="0" smtClean="0"/>
              <a:t>d. 10000 dm</a:t>
            </a:r>
            <a:endParaRPr lang="en-US" sz="2000" dirty="0" smtClean="0"/>
          </a:p>
          <a:p>
            <a:r>
              <a:rPr lang="id-ID" sz="2000" dirty="0" smtClean="0"/>
              <a:t>Jawab:</a:t>
            </a:r>
            <a:br>
              <a:rPr lang="id-ID" sz="2000" dirty="0" smtClean="0"/>
            </a:br>
            <a:r>
              <a:rPr lang="id-ID" sz="2000" dirty="0" smtClean="0"/>
              <a:t>satuan dm ada tepat 1 tingakt diatas cm, maka cara nya yaitu dibagi 10</a:t>
            </a:r>
            <a:br>
              <a:rPr lang="id-ID" sz="2000" dirty="0" smtClean="0"/>
            </a:br>
            <a:r>
              <a:rPr lang="id-ID" sz="2000" dirty="0" smtClean="0"/>
              <a:t>100 cm = 100/10 = 10 dm</a:t>
            </a:r>
            <a:br>
              <a:rPr lang="id-ID" sz="2000" dirty="0" smtClean="0"/>
            </a:br>
            <a:r>
              <a:rPr lang="id-ID" sz="2000" dirty="0" smtClean="0"/>
              <a:t>Jawab : a</a:t>
            </a:r>
            <a:endParaRPr lang="en-US" sz="2000" dirty="0" smtClean="0"/>
          </a:p>
          <a:p>
            <a:r>
              <a:rPr lang="en-US" sz="2000" dirty="0" smtClean="0"/>
              <a:t>2).</a:t>
            </a:r>
            <a:r>
              <a:rPr lang="id-ID" sz="2000" dirty="0" smtClean="0"/>
              <a:t> Berapakah nilai konversi 100 centimeter dalam satuan mm… ?</a:t>
            </a:r>
            <a:br>
              <a:rPr lang="id-ID" sz="2000" dirty="0" smtClean="0"/>
            </a:br>
            <a:r>
              <a:rPr lang="id-ID" sz="2000" dirty="0" smtClean="0"/>
              <a:t>a. 1000 mm</a:t>
            </a:r>
            <a:br>
              <a:rPr lang="id-ID" sz="2000" dirty="0" smtClean="0"/>
            </a:br>
            <a:r>
              <a:rPr lang="id-ID" sz="2000" dirty="0" smtClean="0"/>
              <a:t>b. 100 mm</a:t>
            </a:r>
            <a:br>
              <a:rPr lang="id-ID" sz="2000" dirty="0" smtClean="0"/>
            </a:br>
            <a:r>
              <a:rPr lang="id-ID" sz="2000" dirty="0" smtClean="0"/>
              <a:t>c. 1 mm</a:t>
            </a:r>
            <a:br>
              <a:rPr lang="id-ID" sz="2000" dirty="0" smtClean="0"/>
            </a:br>
            <a:r>
              <a:rPr lang="id-ID" sz="2000" dirty="0" smtClean="0"/>
              <a:t>d. 10 mm</a:t>
            </a:r>
            <a:endParaRPr lang="en-US" sz="2000" dirty="0" smtClean="0"/>
          </a:p>
          <a:p>
            <a:r>
              <a:rPr lang="id-ID" sz="2000" dirty="0" smtClean="0"/>
              <a:t>Jawab:</a:t>
            </a:r>
            <a:br>
              <a:rPr lang="id-ID" sz="2000" dirty="0" smtClean="0"/>
            </a:br>
            <a:r>
              <a:rPr lang="id-ID" sz="2000" dirty="0" smtClean="0"/>
              <a:t>satuan mm ada 1 tingkat dibawah cm, caranya yaitu harus dikali 10</a:t>
            </a:r>
            <a:br>
              <a:rPr lang="id-ID" sz="2000" dirty="0" smtClean="0"/>
            </a:br>
            <a:r>
              <a:rPr lang="id-ID" sz="2000" dirty="0" smtClean="0"/>
              <a:t>100 cm = 100 x 10 = 1000 mm</a:t>
            </a:r>
            <a:br>
              <a:rPr lang="id-ID" sz="2000" dirty="0" smtClean="0"/>
            </a:br>
            <a:r>
              <a:rPr lang="id-ID" sz="2000" dirty="0" smtClean="0"/>
              <a:t>Jawab : a</a:t>
            </a:r>
            <a:endParaRPr lang="en-US" sz="2000" dirty="0" smtClean="0"/>
          </a:p>
          <a:p>
            <a:pPr>
              <a:buNone/>
            </a:pPr>
            <a:endParaRPr lang="en-US"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5636" y="360218"/>
            <a:ext cx="10938164" cy="6276109"/>
          </a:xfrm>
        </p:spPr>
        <p:txBody>
          <a:bodyPr>
            <a:normAutofit fontScale="77500" lnSpcReduction="20000"/>
          </a:bodyPr>
          <a:lstStyle/>
          <a:p>
            <a:pPr marL="623888" indent="-623888">
              <a:buNone/>
            </a:pPr>
            <a:r>
              <a:rPr lang="id-ID" b="1" dirty="0" smtClean="0"/>
              <a:t>4</a:t>
            </a:r>
            <a:r>
              <a:rPr lang="en-US" b="1" dirty="0" smtClean="0"/>
              <a:t>).  </a:t>
            </a:r>
            <a:r>
              <a:rPr lang="id-ID" dirty="0" smtClean="0"/>
              <a:t>5 km + 2 hm + 6 dam = dam ?</a:t>
            </a:r>
            <a:br>
              <a:rPr lang="id-ID" dirty="0" smtClean="0"/>
            </a:br>
            <a:r>
              <a:rPr lang="id-ID" dirty="0" smtClean="0"/>
              <a:t>a. 437 dam</a:t>
            </a:r>
            <a:br>
              <a:rPr lang="id-ID" dirty="0" smtClean="0"/>
            </a:br>
            <a:r>
              <a:rPr lang="id-ID" dirty="0" smtClean="0"/>
              <a:t>b. 526 dam</a:t>
            </a:r>
            <a:br>
              <a:rPr lang="id-ID" dirty="0" smtClean="0"/>
            </a:br>
            <a:r>
              <a:rPr lang="id-ID" dirty="0" smtClean="0"/>
              <a:t>c. 450 dam</a:t>
            </a:r>
            <a:br>
              <a:rPr lang="id-ID" dirty="0" smtClean="0"/>
            </a:br>
            <a:r>
              <a:rPr lang="id-ID" dirty="0" smtClean="0"/>
              <a:t>d. 528 dam</a:t>
            </a:r>
            <a:endParaRPr lang="en-US" dirty="0" smtClean="0"/>
          </a:p>
          <a:p>
            <a:pPr indent="117475"/>
            <a:r>
              <a:rPr lang="id-ID" dirty="0" smtClean="0"/>
              <a:t>jawab:</a:t>
            </a:r>
            <a:br>
              <a:rPr lang="id-ID" dirty="0" smtClean="0"/>
            </a:br>
            <a:r>
              <a:rPr lang="id-ID" dirty="0" smtClean="0"/>
              <a:t>Semua satuan diubah dahulu pada satuan panjang dam</a:t>
            </a:r>
            <a:br>
              <a:rPr lang="id-ID" dirty="0" smtClean="0"/>
            </a:br>
            <a:r>
              <a:rPr lang="id-ID" dirty="0" smtClean="0"/>
              <a:t>5 km samadengan 500 dam</a:t>
            </a:r>
            <a:br>
              <a:rPr lang="id-ID" dirty="0" smtClean="0"/>
            </a:br>
            <a:r>
              <a:rPr lang="id-ID" dirty="0" smtClean="0"/>
              <a:t>2 hm samadengan 20 dam</a:t>
            </a:r>
            <a:br>
              <a:rPr lang="id-ID" dirty="0" smtClean="0"/>
            </a:br>
            <a:r>
              <a:rPr lang="id-ID" dirty="0" smtClean="0"/>
              <a:t>6 dam samadengan 6 dam</a:t>
            </a:r>
            <a:br>
              <a:rPr lang="id-ID" dirty="0" smtClean="0"/>
            </a:br>
            <a:r>
              <a:rPr lang="id-ID" dirty="0" smtClean="0"/>
              <a:t>maka : 5 km + 2 hm + 6 dam = 526 dam</a:t>
            </a:r>
            <a:br>
              <a:rPr lang="id-ID" dirty="0" smtClean="0"/>
            </a:br>
            <a:r>
              <a:rPr lang="id-ID" dirty="0" smtClean="0"/>
              <a:t>Jawab : b</a:t>
            </a:r>
            <a:endParaRPr lang="en-US" dirty="0" smtClean="0"/>
          </a:p>
          <a:p>
            <a:pPr>
              <a:buNone/>
            </a:pPr>
            <a:r>
              <a:rPr lang="id-ID" b="1" dirty="0" smtClean="0"/>
              <a:t>5</a:t>
            </a:r>
            <a:r>
              <a:rPr lang="en-US" b="1" dirty="0" smtClean="0"/>
              <a:t>). </a:t>
            </a:r>
            <a:r>
              <a:rPr lang="id-ID" dirty="0" smtClean="0"/>
              <a:t>8 hm + 5 dam + 10 dm = m ?</a:t>
            </a:r>
            <a:br>
              <a:rPr lang="id-ID" dirty="0" smtClean="0"/>
            </a:br>
            <a:r>
              <a:rPr lang="id-ID" dirty="0" smtClean="0"/>
              <a:t>a. 236 m</a:t>
            </a:r>
            <a:br>
              <a:rPr lang="id-ID" dirty="0" smtClean="0"/>
            </a:br>
            <a:r>
              <a:rPr lang="id-ID" dirty="0" smtClean="0"/>
              <a:t>b. 851 m</a:t>
            </a:r>
            <a:br>
              <a:rPr lang="id-ID" dirty="0" smtClean="0"/>
            </a:br>
            <a:r>
              <a:rPr lang="id-ID" dirty="0" smtClean="0"/>
              <a:t>c. 400 m</a:t>
            </a:r>
            <a:br>
              <a:rPr lang="id-ID" dirty="0" smtClean="0"/>
            </a:br>
            <a:r>
              <a:rPr lang="id-ID" dirty="0" smtClean="0"/>
              <a:t>d. 720 m</a:t>
            </a:r>
            <a:endParaRPr lang="en-US" dirty="0" smtClean="0"/>
          </a:p>
          <a:p>
            <a:pPr indent="-61913"/>
            <a:r>
              <a:rPr lang="id-ID" dirty="0" smtClean="0"/>
              <a:t>Jawab:</a:t>
            </a:r>
            <a:br>
              <a:rPr lang="id-ID" dirty="0" smtClean="0"/>
            </a:br>
            <a:r>
              <a:rPr lang="id-ID" dirty="0" smtClean="0"/>
              <a:t>Semua satuan diubah dahulu pada satuan panjang meter</a:t>
            </a:r>
            <a:br>
              <a:rPr lang="id-ID" dirty="0" smtClean="0"/>
            </a:br>
            <a:r>
              <a:rPr lang="id-ID" dirty="0" smtClean="0"/>
              <a:t>8 hm sama dengan 800 m</a:t>
            </a:r>
            <a:br>
              <a:rPr lang="id-ID" dirty="0" smtClean="0"/>
            </a:br>
            <a:r>
              <a:rPr lang="id-ID" dirty="0" smtClean="0"/>
              <a:t>5 dam sama dengan 50 m</a:t>
            </a:r>
            <a:br>
              <a:rPr lang="id-ID" dirty="0" smtClean="0"/>
            </a:br>
            <a:r>
              <a:rPr lang="id-ID" dirty="0" smtClean="0"/>
              <a:t>10 dm sama dengan1 m</a:t>
            </a:r>
            <a:br>
              <a:rPr lang="id-ID" dirty="0" smtClean="0"/>
            </a:br>
            <a:r>
              <a:rPr lang="id-ID" dirty="0" smtClean="0"/>
              <a:t>Maka, 8 hm + 5 dam + 10 dm = 851 m</a:t>
            </a:r>
            <a:br>
              <a:rPr lang="id-ID" dirty="0" smtClean="0"/>
            </a:br>
            <a:r>
              <a:rPr lang="id-ID" dirty="0" smtClean="0"/>
              <a:t>Jawab : b</a:t>
            </a:r>
            <a:endParaRPr lang="en-US"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35851C34-0D4B-4DF6-8CA2-C130987E7A7C}"/>
              </a:ext>
            </a:extLst>
          </p:cNvPr>
          <p:cNvPicPr>
            <a:picLocks noGrp="1" noChangeAspect="1"/>
          </p:cNvPicPr>
          <p:nvPr>
            <p:ph idx="1"/>
          </p:nvPr>
        </p:nvPicPr>
        <p:blipFill>
          <a:blip r:embed="rId2"/>
          <a:stretch>
            <a:fillRect/>
          </a:stretch>
        </p:blipFill>
        <p:spPr>
          <a:xfrm>
            <a:off x="4890655" y="1690255"/>
            <a:ext cx="6816435" cy="4772892"/>
          </a:xfrm>
          <a:prstGeom prst="rect">
            <a:avLst/>
          </a:prstGeom>
        </p:spPr>
      </p:pic>
      <p:pic>
        <p:nvPicPr>
          <p:cNvPr id="3" name="Picture 2">
            <a:extLst>
              <a:ext uri="{FF2B5EF4-FFF2-40B4-BE49-F238E27FC236}">
                <a16:creationId xmlns="" xmlns:a16="http://schemas.microsoft.com/office/drawing/2014/main" id="{6B98C7B3-5047-4951-BD3E-BDFD6DD5CF95}"/>
              </a:ext>
            </a:extLst>
          </p:cNvPr>
          <p:cNvPicPr>
            <a:picLocks noChangeAspect="1"/>
          </p:cNvPicPr>
          <p:nvPr/>
        </p:nvPicPr>
        <p:blipFill>
          <a:blip r:embed="rId3"/>
          <a:stretch>
            <a:fillRect/>
          </a:stretch>
        </p:blipFill>
        <p:spPr>
          <a:xfrm>
            <a:off x="228601" y="394854"/>
            <a:ext cx="6996545" cy="1246909"/>
          </a:xfrm>
          <a:prstGeom prst="rect">
            <a:avLst/>
          </a:prstGeom>
        </p:spPr>
      </p:pic>
      <p:pic>
        <p:nvPicPr>
          <p:cNvPr id="2" name="Picture 1">
            <a:extLst>
              <a:ext uri="{FF2B5EF4-FFF2-40B4-BE49-F238E27FC236}">
                <a16:creationId xmlns="" xmlns:a16="http://schemas.microsoft.com/office/drawing/2014/main" id="{7BA53EB2-6F8D-4D3B-BEB2-39A5B155F6EA}"/>
              </a:ext>
            </a:extLst>
          </p:cNvPr>
          <p:cNvPicPr>
            <a:picLocks noChangeAspect="1"/>
          </p:cNvPicPr>
          <p:nvPr/>
        </p:nvPicPr>
        <p:blipFill>
          <a:blip r:embed="rId4"/>
          <a:stretch>
            <a:fillRect/>
          </a:stretch>
        </p:blipFill>
        <p:spPr>
          <a:xfrm>
            <a:off x="484910" y="1690254"/>
            <a:ext cx="2840182" cy="2225233"/>
          </a:xfrm>
          <a:prstGeom prst="rect">
            <a:avLst/>
          </a:prstGeom>
        </p:spPr>
      </p:pic>
    </p:spTree>
    <p:extLst>
      <p:ext uri="{BB962C8B-B14F-4D97-AF65-F5344CB8AC3E}">
        <p14:creationId xmlns:p14="http://schemas.microsoft.com/office/powerpoint/2010/main" val="756139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7AEB555-290F-4F7A-A1E6-94A0FE64FB0D}"/>
              </a:ext>
            </a:extLst>
          </p:cNvPr>
          <p:cNvSpPr>
            <a:spLocks noGrp="1"/>
          </p:cNvSpPr>
          <p:nvPr>
            <p:ph idx="1"/>
          </p:nvPr>
        </p:nvSpPr>
        <p:spPr>
          <a:xfrm>
            <a:off x="346365" y="1427018"/>
            <a:ext cx="5591176" cy="5216236"/>
          </a:xfrm>
        </p:spPr>
        <p:txBody>
          <a:bodyPr>
            <a:normAutofit fontScale="92500" lnSpcReduction="20000"/>
          </a:bodyPr>
          <a:lstStyle/>
          <a:p>
            <a:r>
              <a:rPr lang="id-ID" dirty="0">
                <a:solidFill>
                  <a:srgbClr val="2C3E50"/>
                </a:solidFill>
                <a:latin typeface="Arial" panose="020B0604020202020204" pitchFamily="34" charset="0"/>
              </a:rPr>
              <a:t>Rumus konversi satuan panjang yaitu jika naik nilai satuan di ubah ke dalam bentuk satuan panjang lebih kecil dikalikan 10 setiap menurun satu kali. Jika diubah dalam bentuk satuan yang nilainya lebih besar, atau naik. Maka akan dibagi 10 untuk tiap satu tingkatnya.</a:t>
            </a:r>
          </a:p>
          <a:p>
            <a:r>
              <a:rPr lang="id-ID" dirty="0">
                <a:solidFill>
                  <a:srgbClr val="2C3E50"/>
                </a:solidFill>
                <a:latin typeface="Arial" panose="020B0604020202020204" pitchFamily="34" charset="0"/>
              </a:rPr>
              <a:t>Misalnya dari 1 kilometer dikonversi jadi 1 meter. Setiap turun satu tingkat akan dikalikan 10, hinga 1 x 10 x 10 x 10 hasilnya yaitu 1000 meter. Nilai konversi satuan panjang dari 1 kilometer yang diubah ke meter adalah 1000 meter</a:t>
            </a:r>
          </a:p>
          <a:p>
            <a:endParaRPr lang="id-ID" dirty="0"/>
          </a:p>
        </p:txBody>
      </p:sp>
      <p:pic>
        <p:nvPicPr>
          <p:cNvPr id="4" name="Picture 3">
            <a:extLst>
              <a:ext uri="{FF2B5EF4-FFF2-40B4-BE49-F238E27FC236}">
                <a16:creationId xmlns="" xmlns:a16="http://schemas.microsoft.com/office/drawing/2014/main" id="{E1957895-3559-4EBB-A9F1-15EB09E46AF5}"/>
              </a:ext>
            </a:extLst>
          </p:cNvPr>
          <p:cNvPicPr>
            <a:picLocks noChangeAspect="1"/>
          </p:cNvPicPr>
          <p:nvPr/>
        </p:nvPicPr>
        <p:blipFill>
          <a:blip r:embed="rId2"/>
          <a:stretch>
            <a:fillRect/>
          </a:stretch>
        </p:blipFill>
        <p:spPr>
          <a:xfrm>
            <a:off x="6254461" y="214745"/>
            <a:ext cx="5743575" cy="6428509"/>
          </a:xfrm>
          <a:prstGeom prst="rect">
            <a:avLst/>
          </a:prstGeom>
        </p:spPr>
      </p:pic>
      <p:pic>
        <p:nvPicPr>
          <p:cNvPr id="2" name="Picture 1">
            <a:extLst>
              <a:ext uri="{FF2B5EF4-FFF2-40B4-BE49-F238E27FC236}">
                <a16:creationId xmlns="" xmlns:a16="http://schemas.microsoft.com/office/drawing/2014/main" id="{C9E00EB4-345B-49BC-80E6-463B896851AE}"/>
              </a:ext>
            </a:extLst>
          </p:cNvPr>
          <p:cNvPicPr>
            <a:picLocks noChangeAspect="1"/>
          </p:cNvPicPr>
          <p:nvPr/>
        </p:nvPicPr>
        <p:blipFill>
          <a:blip r:embed="rId3"/>
          <a:stretch>
            <a:fillRect/>
          </a:stretch>
        </p:blipFill>
        <p:spPr>
          <a:xfrm>
            <a:off x="1066800" y="214745"/>
            <a:ext cx="4608975" cy="1095680"/>
          </a:xfrm>
          <a:prstGeom prst="rect">
            <a:avLst/>
          </a:prstGeom>
        </p:spPr>
      </p:pic>
    </p:spTree>
    <p:extLst>
      <p:ext uri="{BB962C8B-B14F-4D97-AF65-F5344CB8AC3E}">
        <p14:creationId xmlns:p14="http://schemas.microsoft.com/office/powerpoint/2010/main" val="147854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ject 16"/>
          <p:cNvSpPr/>
          <p:nvPr/>
        </p:nvSpPr>
        <p:spPr>
          <a:xfrm>
            <a:off x="235527" y="139654"/>
            <a:ext cx="11720946" cy="6261146"/>
          </a:xfrm>
          <a:custGeom>
            <a:avLst/>
            <a:gdLst/>
            <a:ahLst/>
            <a:cxnLst/>
            <a:rect l="l" t="t" r="r" b="b"/>
            <a:pathLst>
              <a:path w="12192000" h="6391654">
                <a:moveTo>
                  <a:pt x="0" y="6391654"/>
                </a:moveTo>
                <a:lnTo>
                  <a:pt x="12192000" y="6391654"/>
                </a:lnTo>
                <a:lnTo>
                  <a:pt x="12192000" y="0"/>
                </a:lnTo>
                <a:lnTo>
                  <a:pt x="0" y="0"/>
                </a:lnTo>
                <a:lnTo>
                  <a:pt x="0" y="6391654"/>
                </a:lnTo>
                <a:close/>
              </a:path>
            </a:pathLst>
          </a:custGeom>
          <a:solidFill>
            <a:srgbClr val="E4E6DA"/>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734290" y="457200"/>
            <a:ext cx="10861965" cy="1371600"/>
          </a:xfrm>
          <a:prstGeom prst="rect">
            <a:avLst/>
          </a:prstGeom>
          <a:blipFill>
            <a:blip r:embed="rId2" cstate="print"/>
            <a:stretch>
              <a:fillRect/>
            </a:stretch>
          </a:blip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txBox="1"/>
          <p:nvPr/>
        </p:nvSpPr>
        <p:spPr>
          <a:xfrm>
            <a:off x="1359154" y="965835"/>
            <a:ext cx="1366005" cy="406400"/>
          </a:xfrm>
          <a:prstGeom prst="rect">
            <a:avLst/>
          </a:prstGeom>
        </p:spPr>
        <p:txBody>
          <a:bodyPr wrap="square" lIns="0" tIns="0" rIns="0" bIns="0" rtlCol="0">
            <a:noAutofit/>
          </a:bodyPr>
          <a:lstStyle/>
          <a:p>
            <a:pPr marL="12700" marR="0" lvl="0" indent="0" algn="l" defTabSz="914400" rtl="0" eaLnBrk="1" fontAlgn="auto" latinLnBrk="0" hangingPunct="1">
              <a:lnSpc>
                <a:spcPts val="3155"/>
              </a:lnSpc>
              <a:spcBef>
                <a:spcPts val="157"/>
              </a:spcBef>
              <a:spcAft>
                <a:spcPts val="0"/>
              </a:spcAft>
              <a:buClrTx/>
              <a:buSzTx/>
              <a:buFontTx/>
              <a:buNone/>
              <a:tabLst/>
              <a:defRPr/>
            </a:pPr>
            <a:r>
              <a:rPr kumimoji="0" sz="4500" b="1" i="0" u="none" strike="noStrike" kern="1200" cap="none" spc="-39" normalizeH="0" baseline="2730" noProof="0" dirty="0">
                <a:ln>
                  <a:noFill/>
                </a:ln>
                <a:solidFill>
                  <a:srgbClr val="E4E6DA"/>
                </a:solidFill>
                <a:effectLst/>
                <a:uLnTx/>
                <a:uFillTx/>
                <a:latin typeface="Calibri"/>
                <a:ea typeface="+mn-ea"/>
                <a:cs typeface="Calibri"/>
              </a:rPr>
              <a:t>S</a:t>
            </a:r>
            <a:r>
              <a:rPr kumimoji="0" sz="4500" b="1" i="0" u="none" strike="noStrike" kern="1200" cap="none" spc="-244" normalizeH="0" baseline="2730" noProof="0" dirty="0">
                <a:ln>
                  <a:noFill/>
                </a:ln>
                <a:solidFill>
                  <a:srgbClr val="E4E6DA"/>
                </a:solidFill>
                <a:effectLst/>
                <a:uLnTx/>
                <a:uFillTx/>
                <a:latin typeface="Calibri"/>
                <a:ea typeface="+mn-ea"/>
                <a:cs typeface="Calibri"/>
              </a:rPr>
              <a:t>A</a:t>
            </a:r>
            <a:r>
              <a:rPr kumimoji="0" sz="4500" b="1" i="0" u="none" strike="noStrike" kern="1200" cap="none" spc="0" normalizeH="0" baseline="2730" noProof="0" dirty="0">
                <a:ln>
                  <a:noFill/>
                </a:ln>
                <a:solidFill>
                  <a:srgbClr val="E4E6DA"/>
                </a:solidFill>
                <a:effectLst/>
                <a:uLnTx/>
                <a:uFillTx/>
                <a:latin typeface="Calibri"/>
                <a:ea typeface="+mn-ea"/>
                <a:cs typeface="Calibri"/>
              </a:rPr>
              <a:t>T</a:t>
            </a:r>
            <a:r>
              <a:rPr kumimoji="0" sz="4500" b="1" i="0" u="none" strike="noStrike" kern="1200" cap="none" spc="-84" normalizeH="0" baseline="2730" noProof="0" dirty="0">
                <a:ln>
                  <a:noFill/>
                </a:ln>
                <a:solidFill>
                  <a:srgbClr val="E4E6DA"/>
                </a:solidFill>
                <a:effectLst/>
                <a:uLnTx/>
                <a:uFillTx/>
                <a:latin typeface="Calibri"/>
                <a:ea typeface="+mn-ea"/>
                <a:cs typeface="Calibri"/>
              </a:rPr>
              <a:t>U</a:t>
            </a:r>
            <a:r>
              <a:rPr kumimoji="0" sz="4500" b="1" i="0" u="none" strike="noStrike" kern="1200" cap="none" spc="0" normalizeH="0" baseline="2730" noProof="0" dirty="0">
                <a:ln>
                  <a:noFill/>
                </a:ln>
                <a:solidFill>
                  <a:srgbClr val="E4E6DA"/>
                </a:solidFill>
                <a:effectLst/>
                <a:uLnTx/>
                <a:uFillTx/>
                <a:latin typeface="Calibri"/>
                <a:ea typeface="+mn-ea"/>
                <a:cs typeface="Calibri"/>
              </a:rPr>
              <a:t>AN</a:t>
            </a:r>
            <a:endParaRPr kumimoji="0" sz="3000" b="0" i="0" u="none" strike="noStrike" kern="1200" cap="none" spc="0" normalizeH="0" baseline="0" noProof="0">
              <a:ln>
                <a:noFill/>
              </a:ln>
              <a:solidFill>
                <a:prstClr val="black"/>
              </a:solidFill>
              <a:effectLst/>
              <a:uLnTx/>
              <a:uFillTx/>
              <a:latin typeface="Calibri"/>
              <a:ea typeface="+mn-ea"/>
              <a:cs typeface="Calibri"/>
            </a:endParaRPr>
          </a:p>
        </p:txBody>
      </p:sp>
      <p:sp>
        <p:nvSpPr>
          <p:cNvPr id="14" name="object 14"/>
          <p:cNvSpPr txBox="1"/>
          <p:nvPr/>
        </p:nvSpPr>
        <p:spPr>
          <a:xfrm>
            <a:off x="2728848" y="965835"/>
            <a:ext cx="884026" cy="406400"/>
          </a:xfrm>
          <a:prstGeom prst="rect">
            <a:avLst/>
          </a:prstGeom>
        </p:spPr>
        <p:txBody>
          <a:bodyPr wrap="square" lIns="0" tIns="0" rIns="0" bIns="0" rtlCol="0">
            <a:noAutofit/>
          </a:bodyPr>
          <a:lstStyle/>
          <a:p>
            <a:pPr marL="12700" marR="0" lvl="0" indent="0" algn="l" defTabSz="914400" rtl="0" eaLnBrk="1" fontAlgn="auto" latinLnBrk="0" hangingPunct="1">
              <a:lnSpc>
                <a:spcPts val="3155"/>
              </a:lnSpc>
              <a:spcBef>
                <a:spcPts val="157"/>
              </a:spcBef>
              <a:spcAft>
                <a:spcPts val="0"/>
              </a:spcAft>
              <a:buClrTx/>
              <a:buSzTx/>
              <a:buFontTx/>
              <a:buNone/>
              <a:tabLst/>
              <a:defRPr/>
            </a:pPr>
            <a:r>
              <a:rPr kumimoji="0" sz="4500" b="1" i="0" u="none" strike="noStrike" kern="1200" cap="none" spc="-64" normalizeH="0" baseline="2730" noProof="0" dirty="0">
                <a:ln>
                  <a:noFill/>
                </a:ln>
                <a:solidFill>
                  <a:srgbClr val="E4E6DA"/>
                </a:solidFill>
                <a:effectLst/>
                <a:uLnTx/>
                <a:uFillTx/>
                <a:latin typeface="Calibri"/>
                <a:ea typeface="+mn-ea"/>
                <a:cs typeface="Calibri"/>
              </a:rPr>
              <a:t>L</a:t>
            </a:r>
            <a:r>
              <a:rPr kumimoji="0" sz="4500" b="1" i="0" u="none" strike="noStrike" kern="1200" cap="none" spc="-84" normalizeH="0" baseline="2730" noProof="0" dirty="0">
                <a:ln>
                  <a:noFill/>
                </a:ln>
                <a:solidFill>
                  <a:srgbClr val="E4E6DA"/>
                </a:solidFill>
                <a:effectLst/>
                <a:uLnTx/>
                <a:uFillTx/>
                <a:latin typeface="Calibri"/>
                <a:ea typeface="+mn-ea"/>
                <a:cs typeface="Calibri"/>
              </a:rPr>
              <a:t>U</a:t>
            </a:r>
            <a:r>
              <a:rPr kumimoji="0" sz="4500" b="1" i="0" u="none" strike="noStrike" kern="1200" cap="none" spc="0" normalizeH="0" baseline="2730" noProof="0" dirty="0">
                <a:ln>
                  <a:noFill/>
                </a:ln>
                <a:solidFill>
                  <a:srgbClr val="E4E6DA"/>
                </a:solidFill>
                <a:effectLst/>
                <a:uLnTx/>
                <a:uFillTx/>
                <a:latin typeface="Calibri"/>
                <a:ea typeface="+mn-ea"/>
                <a:cs typeface="Calibri"/>
              </a:rPr>
              <a:t>AS</a:t>
            </a:r>
            <a:endParaRPr kumimoji="0" sz="3000" b="0" i="0" u="none" strike="noStrike" kern="1200" cap="none" spc="0" normalizeH="0" baseline="0" noProof="0">
              <a:ln>
                <a:noFill/>
              </a:ln>
              <a:solidFill>
                <a:prstClr val="black"/>
              </a:solidFill>
              <a:effectLst/>
              <a:uLnTx/>
              <a:uFillTx/>
              <a:latin typeface="Calibri"/>
              <a:ea typeface="+mn-ea"/>
              <a:cs typeface="Calibri"/>
            </a:endParaRPr>
          </a:p>
        </p:txBody>
      </p:sp>
      <p:sp>
        <p:nvSpPr>
          <p:cNvPr id="13" name="object 13"/>
          <p:cNvSpPr txBox="1"/>
          <p:nvPr/>
        </p:nvSpPr>
        <p:spPr>
          <a:xfrm>
            <a:off x="3238880" y="2455545"/>
            <a:ext cx="993223" cy="330200"/>
          </a:xfrm>
          <a:prstGeom prst="rect">
            <a:avLst/>
          </a:prstGeom>
        </p:spPr>
        <p:txBody>
          <a:bodyPr wrap="square" lIns="0" tIns="0" rIns="0" bIns="0" rtlCol="0">
            <a:noAutofit/>
          </a:bodyPr>
          <a:lstStyle/>
          <a:p>
            <a:pPr marL="12700" marR="0" lvl="0" indent="0" algn="l" defTabSz="914400" rtl="0" eaLnBrk="1" fontAlgn="auto" latinLnBrk="0" hangingPunct="1">
              <a:lnSpc>
                <a:spcPts val="2545"/>
              </a:lnSpc>
              <a:spcBef>
                <a:spcPts val="127"/>
              </a:spcBef>
              <a:spcAft>
                <a:spcPts val="0"/>
              </a:spcAft>
              <a:buClrTx/>
              <a:buSzTx/>
              <a:buFontTx/>
              <a:buNone/>
              <a:tabLst/>
              <a:defRPr/>
            </a:pPr>
            <a:r>
              <a:rPr kumimoji="0" sz="3600" b="1" i="0" u="none" strike="noStrike" kern="1200" cap="none" spc="0" normalizeH="0" baseline="3413" noProof="0" dirty="0">
                <a:ln>
                  <a:noFill/>
                </a:ln>
                <a:solidFill>
                  <a:srgbClr val="3B4643"/>
                </a:solidFill>
                <a:effectLst/>
                <a:uLnTx/>
                <a:uFillTx/>
                <a:latin typeface="Calibri"/>
                <a:ea typeface="+mn-ea"/>
                <a:cs typeface="Calibri"/>
              </a:rPr>
              <a:t>U</a:t>
            </a:r>
            <a:r>
              <a:rPr kumimoji="0" sz="3600" b="1" i="0" u="none" strike="noStrike" kern="1200" cap="none" spc="-19" normalizeH="0" baseline="3413" noProof="0" dirty="0">
                <a:ln>
                  <a:noFill/>
                </a:ln>
                <a:solidFill>
                  <a:srgbClr val="3B4643"/>
                </a:solidFill>
                <a:effectLst/>
                <a:uLnTx/>
                <a:uFillTx/>
                <a:latin typeface="Calibri"/>
                <a:ea typeface="+mn-ea"/>
                <a:cs typeface="Calibri"/>
              </a:rPr>
              <a:t>k</a:t>
            </a:r>
            <a:r>
              <a:rPr kumimoji="0" sz="3600" b="1" i="0" u="none" strike="noStrike" kern="1200" cap="none" spc="0" normalizeH="0" baseline="3413" noProof="0" dirty="0">
                <a:ln>
                  <a:noFill/>
                </a:ln>
                <a:solidFill>
                  <a:srgbClr val="3B4643"/>
                </a:solidFill>
                <a:effectLst/>
                <a:uLnTx/>
                <a:uFillTx/>
                <a:latin typeface="Calibri"/>
                <a:ea typeface="+mn-ea"/>
                <a:cs typeface="Calibri"/>
              </a:rPr>
              <a:t>u</a:t>
            </a:r>
            <a:r>
              <a:rPr kumimoji="0" sz="3600" b="1" i="0" u="none" strike="noStrike" kern="1200" cap="none" spc="-54" normalizeH="0" baseline="3413" noProof="0" dirty="0">
                <a:ln>
                  <a:noFill/>
                </a:ln>
                <a:solidFill>
                  <a:srgbClr val="3B4643"/>
                </a:solidFill>
                <a:effectLst/>
                <a:uLnTx/>
                <a:uFillTx/>
                <a:latin typeface="Calibri"/>
                <a:ea typeface="+mn-ea"/>
                <a:cs typeface="Calibri"/>
              </a:rPr>
              <a:t>r</a:t>
            </a:r>
            <a:r>
              <a:rPr kumimoji="0" sz="3600" b="1" i="0" u="none" strike="noStrike" kern="1200" cap="none" spc="0" normalizeH="0" baseline="3413" noProof="0" dirty="0">
                <a:ln>
                  <a:noFill/>
                </a:ln>
                <a:solidFill>
                  <a:srgbClr val="3B4643"/>
                </a:solidFill>
                <a:effectLst/>
                <a:uLnTx/>
                <a:uFillTx/>
                <a:latin typeface="Calibri"/>
                <a:ea typeface="+mn-ea"/>
                <a:cs typeface="Calibri"/>
              </a:rPr>
              <a:t>an</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12" name="object 12"/>
          <p:cNvSpPr txBox="1"/>
          <p:nvPr/>
        </p:nvSpPr>
        <p:spPr>
          <a:xfrm>
            <a:off x="4226814" y="2455545"/>
            <a:ext cx="1248987" cy="330200"/>
          </a:xfrm>
          <a:prstGeom prst="rect">
            <a:avLst/>
          </a:prstGeom>
        </p:spPr>
        <p:txBody>
          <a:bodyPr wrap="square" lIns="0" tIns="0" rIns="0" bIns="0" rtlCol="0">
            <a:noAutofit/>
          </a:bodyPr>
          <a:lstStyle/>
          <a:p>
            <a:pPr marL="12700" marR="0" lvl="0" indent="0" algn="l" defTabSz="914400" rtl="0" eaLnBrk="1" fontAlgn="auto" latinLnBrk="0" hangingPunct="1">
              <a:lnSpc>
                <a:spcPts val="2545"/>
              </a:lnSpc>
              <a:spcBef>
                <a:spcPts val="127"/>
              </a:spcBef>
              <a:spcAft>
                <a:spcPts val="0"/>
              </a:spcAft>
              <a:buClrTx/>
              <a:buSzTx/>
              <a:buFontTx/>
              <a:buNone/>
              <a:tabLst/>
              <a:defRPr/>
            </a:pPr>
            <a:r>
              <a:rPr kumimoji="0" sz="3600" b="1" i="0" u="none" strike="noStrike" kern="1200" cap="none" spc="0" normalizeH="0" baseline="3413" noProof="0" dirty="0">
                <a:ln>
                  <a:noFill/>
                </a:ln>
                <a:solidFill>
                  <a:srgbClr val="3B4643"/>
                </a:solidFill>
                <a:effectLst/>
                <a:uLnTx/>
                <a:uFillTx/>
                <a:latin typeface="Calibri"/>
                <a:ea typeface="+mn-ea"/>
                <a:cs typeface="Calibri"/>
              </a:rPr>
              <a:t>l</a:t>
            </a:r>
            <a:r>
              <a:rPr kumimoji="0" sz="3600" b="1" i="0" u="none" strike="noStrike" kern="1200" cap="none" spc="-4" normalizeH="0" baseline="3413" noProof="0" dirty="0">
                <a:ln>
                  <a:noFill/>
                </a:ln>
                <a:solidFill>
                  <a:srgbClr val="3B4643"/>
                </a:solidFill>
                <a:effectLst/>
                <a:uLnTx/>
                <a:uFillTx/>
                <a:latin typeface="Calibri"/>
                <a:ea typeface="+mn-ea"/>
                <a:cs typeface="Calibri"/>
              </a:rPr>
              <a:t>u</a:t>
            </a:r>
            <a:r>
              <a:rPr kumimoji="0" sz="3600" b="1" i="0" u="none" strike="noStrike" kern="1200" cap="none" spc="0" normalizeH="0" baseline="3413" noProof="0" dirty="0">
                <a:ln>
                  <a:noFill/>
                </a:ln>
                <a:solidFill>
                  <a:srgbClr val="3B4643"/>
                </a:solidFill>
                <a:effectLst/>
                <a:uLnTx/>
                <a:uFillTx/>
                <a:latin typeface="Calibri"/>
                <a:ea typeface="+mn-ea"/>
                <a:cs typeface="Calibri"/>
              </a:rPr>
              <a:t>as </a:t>
            </a:r>
            <a:r>
              <a:rPr kumimoji="0" sz="3600" b="1" i="0" u="none" strike="noStrike" kern="1200" cap="none" spc="-34" normalizeH="0" baseline="3413" noProof="0" dirty="0">
                <a:ln>
                  <a:noFill/>
                </a:ln>
                <a:solidFill>
                  <a:srgbClr val="3B4643"/>
                </a:solidFill>
                <a:effectLst/>
                <a:uLnTx/>
                <a:uFillTx/>
                <a:latin typeface="Calibri"/>
                <a:ea typeface="+mn-ea"/>
                <a:cs typeface="Calibri"/>
              </a:rPr>
              <a:t>y</a:t>
            </a:r>
            <a:r>
              <a:rPr kumimoji="0" sz="3600" b="1" i="0" u="none" strike="noStrike" kern="1200" cap="none" spc="0" normalizeH="0" baseline="3413" noProof="0" dirty="0">
                <a:ln>
                  <a:noFill/>
                </a:ln>
                <a:solidFill>
                  <a:srgbClr val="3B4643"/>
                </a:solidFill>
                <a:effectLst/>
                <a:uLnTx/>
                <a:uFillTx/>
                <a:latin typeface="Calibri"/>
                <a:ea typeface="+mn-ea"/>
                <a:cs typeface="Calibri"/>
              </a:rPr>
              <a:t>ang</a:t>
            </a:r>
            <a:endParaRPr kumimoji="0" sz="24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1" name="object 11"/>
          <p:cNvSpPr txBox="1"/>
          <p:nvPr/>
        </p:nvSpPr>
        <p:spPr>
          <a:xfrm>
            <a:off x="5473446" y="2455545"/>
            <a:ext cx="1387939" cy="330200"/>
          </a:xfrm>
          <a:prstGeom prst="rect">
            <a:avLst/>
          </a:prstGeom>
        </p:spPr>
        <p:txBody>
          <a:bodyPr wrap="square" lIns="0" tIns="0" rIns="0" bIns="0" rtlCol="0">
            <a:noAutofit/>
          </a:bodyPr>
          <a:lstStyle/>
          <a:p>
            <a:pPr marL="12700" marR="0" lvl="0" indent="0" algn="l" defTabSz="914400" rtl="0" eaLnBrk="1" fontAlgn="auto" latinLnBrk="0" hangingPunct="1">
              <a:lnSpc>
                <a:spcPts val="2545"/>
              </a:lnSpc>
              <a:spcBef>
                <a:spcPts val="127"/>
              </a:spcBef>
              <a:spcAft>
                <a:spcPts val="0"/>
              </a:spcAft>
              <a:buClrTx/>
              <a:buSzTx/>
              <a:buFontTx/>
              <a:buNone/>
              <a:tabLst/>
              <a:defRPr/>
            </a:pPr>
            <a:r>
              <a:rPr kumimoji="0" sz="3600" b="1" i="0" u="none" strike="noStrike" kern="1200" cap="none" spc="0" normalizeH="0" baseline="3413" noProof="0" dirty="0">
                <a:ln>
                  <a:noFill/>
                </a:ln>
                <a:solidFill>
                  <a:srgbClr val="3B4643"/>
                </a:solidFill>
                <a:effectLst/>
                <a:uLnTx/>
                <a:uFillTx/>
                <a:latin typeface="Calibri"/>
                <a:ea typeface="+mn-ea"/>
                <a:cs typeface="Calibri"/>
              </a:rPr>
              <a:t>d</a:t>
            </a:r>
            <a:r>
              <a:rPr kumimoji="0" sz="3600" b="1" i="0" u="none" strike="noStrike" kern="1200" cap="none" spc="-4" normalizeH="0" baseline="3413" noProof="0" dirty="0">
                <a:ln>
                  <a:noFill/>
                </a:ln>
                <a:solidFill>
                  <a:srgbClr val="3B4643"/>
                </a:solidFill>
                <a:effectLst/>
                <a:uLnTx/>
                <a:uFillTx/>
                <a:latin typeface="Calibri"/>
                <a:ea typeface="+mn-ea"/>
                <a:cs typeface="Calibri"/>
              </a:rPr>
              <a:t>i</a:t>
            </a:r>
            <a:r>
              <a:rPr kumimoji="0" sz="3600" b="1" i="0" u="none" strike="noStrike" kern="1200" cap="none" spc="0" normalizeH="0" baseline="3413" noProof="0" dirty="0">
                <a:ln>
                  <a:noFill/>
                </a:ln>
                <a:solidFill>
                  <a:srgbClr val="3B4643"/>
                </a:solidFill>
                <a:effectLst/>
                <a:uLnTx/>
                <a:uFillTx/>
                <a:latin typeface="Calibri"/>
                <a:ea typeface="+mn-ea"/>
                <a:cs typeface="Calibri"/>
              </a:rPr>
              <a:t>gu</a:t>
            </a:r>
            <a:r>
              <a:rPr kumimoji="0" sz="3600" b="1" i="0" u="none" strike="noStrike" kern="1200" cap="none" spc="-4" normalizeH="0" baseline="3413" noProof="0" dirty="0">
                <a:ln>
                  <a:noFill/>
                </a:ln>
                <a:solidFill>
                  <a:srgbClr val="3B4643"/>
                </a:solidFill>
                <a:effectLst/>
                <a:uLnTx/>
                <a:uFillTx/>
                <a:latin typeface="Calibri"/>
                <a:ea typeface="+mn-ea"/>
                <a:cs typeface="Calibri"/>
              </a:rPr>
              <a:t>n</a:t>
            </a:r>
            <a:r>
              <a:rPr kumimoji="0" sz="3600" b="1" i="0" u="none" strike="noStrike" kern="1200" cap="none" spc="0" normalizeH="0" baseline="3413" noProof="0" dirty="0">
                <a:ln>
                  <a:noFill/>
                </a:ln>
                <a:solidFill>
                  <a:srgbClr val="3B4643"/>
                </a:solidFill>
                <a:effectLst/>
                <a:uLnTx/>
                <a:uFillTx/>
                <a:latin typeface="Calibri"/>
                <a:ea typeface="+mn-ea"/>
                <a:cs typeface="Calibri"/>
              </a:rPr>
              <a:t>a</a:t>
            </a:r>
            <a:r>
              <a:rPr kumimoji="0" sz="3600" b="1" i="0" u="none" strike="noStrike" kern="1200" cap="none" spc="-19" normalizeH="0" baseline="3413" noProof="0" dirty="0">
                <a:ln>
                  <a:noFill/>
                </a:ln>
                <a:solidFill>
                  <a:srgbClr val="3B4643"/>
                </a:solidFill>
                <a:effectLst/>
                <a:uLnTx/>
                <a:uFillTx/>
                <a:latin typeface="Calibri"/>
                <a:ea typeface="+mn-ea"/>
                <a:cs typeface="Calibri"/>
              </a:rPr>
              <a:t>k</a:t>
            </a:r>
            <a:r>
              <a:rPr kumimoji="0" sz="3600" b="1" i="0" u="none" strike="noStrike" kern="1200" cap="none" spc="0" normalizeH="0" baseline="3413" noProof="0" dirty="0">
                <a:ln>
                  <a:noFill/>
                </a:ln>
                <a:solidFill>
                  <a:srgbClr val="3B4643"/>
                </a:solidFill>
                <a:effectLst/>
                <a:uLnTx/>
                <a:uFillTx/>
                <a:latin typeface="Calibri"/>
                <a:ea typeface="+mn-ea"/>
                <a:cs typeface="Calibri"/>
              </a:rPr>
              <a:t>an</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10" name="object 10"/>
          <p:cNvSpPr txBox="1"/>
          <p:nvPr/>
        </p:nvSpPr>
        <p:spPr>
          <a:xfrm>
            <a:off x="6859016" y="2455545"/>
            <a:ext cx="698597" cy="330200"/>
          </a:xfrm>
          <a:prstGeom prst="rect">
            <a:avLst/>
          </a:prstGeom>
        </p:spPr>
        <p:txBody>
          <a:bodyPr wrap="square" lIns="0" tIns="0" rIns="0" bIns="0" rtlCol="0">
            <a:noAutofit/>
          </a:bodyPr>
          <a:lstStyle/>
          <a:p>
            <a:pPr marL="12700" marR="0" lvl="0" indent="0" algn="l" defTabSz="914400" rtl="0" eaLnBrk="1" fontAlgn="auto" latinLnBrk="0" hangingPunct="1">
              <a:lnSpc>
                <a:spcPts val="2545"/>
              </a:lnSpc>
              <a:spcBef>
                <a:spcPts val="127"/>
              </a:spcBef>
              <a:spcAft>
                <a:spcPts val="0"/>
              </a:spcAft>
              <a:buClrTx/>
              <a:buSzTx/>
              <a:buFontTx/>
              <a:buNone/>
              <a:tabLst/>
              <a:defRPr/>
            </a:pPr>
            <a:r>
              <a:rPr kumimoji="0" sz="3600" b="1" i="0" u="none" strike="noStrike" kern="1200" cap="none" spc="0" normalizeH="0" baseline="3413" noProof="0" dirty="0">
                <a:ln>
                  <a:noFill/>
                </a:ln>
                <a:solidFill>
                  <a:srgbClr val="3B4643"/>
                </a:solidFill>
                <a:effectLst/>
                <a:uLnTx/>
                <a:uFillTx/>
                <a:latin typeface="Calibri"/>
                <a:ea typeface="+mn-ea"/>
                <a:cs typeface="Calibri"/>
              </a:rPr>
              <a:t>pa</a:t>
            </a:r>
            <a:r>
              <a:rPr kumimoji="0" sz="3600" b="1" i="0" u="none" strike="noStrike" kern="1200" cap="none" spc="-4" normalizeH="0" baseline="3413" noProof="0" dirty="0">
                <a:ln>
                  <a:noFill/>
                </a:ln>
                <a:solidFill>
                  <a:srgbClr val="3B4643"/>
                </a:solidFill>
                <a:effectLst/>
                <a:uLnTx/>
                <a:uFillTx/>
                <a:latin typeface="Calibri"/>
                <a:ea typeface="+mn-ea"/>
                <a:cs typeface="Calibri"/>
              </a:rPr>
              <a:t>d</a:t>
            </a:r>
            <a:r>
              <a:rPr kumimoji="0" sz="3600" b="1" i="0" u="none" strike="noStrike" kern="1200" cap="none" spc="0" normalizeH="0" baseline="3413" noProof="0" dirty="0">
                <a:ln>
                  <a:noFill/>
                </a:ln>
                <a:solidFill>
                  <a:srgbClr val="3B4643"/>
                </a:solidFill>
                <a:effectLst/>
                <a:uLnTx/>
                <a:uFillTx/>
                <a:latin typeface="Calibri"/>
                <a:ea typeface="+mn-ea"/>
                <a:cs typeface="Calibri"/>
              </a:rPr>
              <a:t>a</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9" name="object 9"/>
          <p:cNvSpPr txBox="1"/>
          <p:nvPr/>
        </p:nvSpPr>
        <p:spPr>
          <a:xfrm>
            <a:off x="7555483" y="2455545"/>
            <a:ext cx="638077" cy="330200"/>
          </a:xfrm>
          <a:prstGeom prst="rect">
            <a:avLst/>
          </a:prstGeom>
        </p:spPr>
        <p:txBody>
          <a:bodyPr wrap="square" lIns="0" tIns="0" rIns="0" bIns="0" rtlCol="0">
            <a:noAutofit/>
          </a:bodyPr>
          <a:lstStyle/>
          <a:p>
            <a:pPr marL="12700" marR="0" lvl="0" indent="0" algn="l" defTabSz="914400" rtl="0" eaLnBrk="1" fontAlgn="auto" latinLnBrk="0" hangingPunct="1">
              <a:lnSpc>
                <a:spcPts val="2545"/>
              </a:lnSpc>
              <a:spcBef>
                <a:spcPts val="127"/>
              </a:spcBef>
              <a:spcAft>
                <a:spcPts val="0"/>
              </a:spcAft>
              <a:buClrTx/>
              <a:buSzTx/>
              <a:buFontTx/>
              <a:buNone/>
              <a:tabLst/>
              <a:defRPr/>
            </a:pPr>
            <a:r>
              <a:rPr kumimoji="0" sz="3600" b="1" i="0" u="none" strike="noStrike" kern="1200" cap="none" spc="0" normalizeH="0" baseline="3413" noProof="0" dirty="0">
                <a:ln>
                  <a:noFill/>
                </a:ln>
                <a:solidFill>
                  <a:srgbClr val="3B4643"/>
                </a:solidFill>
                <a:effectLst/>
                <a:uLnTx/>
                <a:uFillTx/>
                <a:latin typeface="Calibri"/>
                <a:ea typeface="+mn-ea"/>
                <a:cs typeface="Calibri"/>
              </a:rPr>
              <a:t>I</a:t>
            </a:r>
            <a:r>
              <a:rPr kumimoji="0" sz="3600" b="1" i="0" u="none" strike="noStrike" kern="1200" cap="none" spc="-4" normalizeH="0" baseline="3413" noProof="0" dirty="0">
                <a:ln>
                  <a:noFill/>
                </a:ln>
                <a:solidFill>
                  <a:srgbClr val="3B4643"/>
                </a:solidFill>
                <a:effectLst/>
                <a:uLnTx/>
                <a:uFillTx/>
                <a:latin typeface="Calibri"/>
                <a:ea typeface="+mn-ea"/>
                <a:cs typeface="Calibri"/>
              </a:rPr>
              <a:t>l</a:t>
            </a:r>
            <a:r>
              <a:rPr kumimoji="0" sz="3600" b="1" i="0" u="none" strike="noStrike" kern="1200" cap="none" spc="0" normalizeH="0" baseline="3413" noProof="0" dirty="0">
                <a:ln>
                  <a:noFill/>
                </a:ln>
                <a:solidFill>
                  <a:srgbClr val="3B4643"/>
                </a:solidFill>
                <a:effectLst/>
                <a:uLnTx/>
                <a:uFillTx/>
                <a:latin typeface="Calibri"/>
                <a:ea typeface="+mn-ea"/>
                <a:cs typeface="Calibri"/>
              </a:rPr>
              <a:t>mu</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8" name="object 8"/>
          <p:cNvSpPr txBox="1"/>
          <p:nvPr/>
        </p:nvSpPr>
        <p:spPr>
          <a:xfrm>
            <a:off x="8190992" y="2455545"/>
            <a:ext cx="685928" cy="330200"/>
          </a:xfrm>
          <a:prstGeom prst="rect">
            <a:avLst/>
          </a:prstGeom>
        </p:spPr>
        <p:txBody>
          <a:bodyPr wrap="square" lIns="0" tIns="0" rIns="0" bIns="0" rtlCol="0">
            <a:noAutofit/>
          </a:bodyPr>
          <a:lstStyle/>
          <a:p>
            <a:pPr marL="12700" marR="0" lvl="0" indent="0" algn="l" defTabSz="914400" rtl="0" eaLnBrk="1" fontAlgn="auto" latinLnBrk="0" hangingPunct="1">
              <a:lnSpc>
                <a:spcPts val="2545"/>
              </a:lnSpc>
              <a:spcBef>
                <a:spcPts val="127"/>
              </a:spcBef>
              <a:spcAft>
                <a:spcPts val="0"/>
              </a:spcAft>
              <a:buClrTx/>
              <a:buSzTx/>
              <a:buFontTx/>
              <a:buNone/>
              <a:tabLst/>
              <a:defRPr/>
            </a:pPr>
            <a:r>
              <a:rPr kumimoji="0" sz="3600" b="1" i="0" u="none" strike="noStrike" kern="1200" cap="none" spc="4" normalizeH="0" baseline="3413" noProof="0" dirty="0">
                <a:ln>
                  <a:noFill/>
                </a:ln>
                <a:solidFill>
                  <a:srgbClr val="3B4643"/>
                </a:solidFill>
                <a:effectLst/>
                <a:uLnTx/>
                <a:uFillTx/>
                <a:latin typeface="Calibri"/>
                <a:ea typeface="+mn-ea"/>
                <a:cs typeface="Calibri"/>
              </a:rPr>
              <a:t>U</a:t>
            </a:r>
            <a:r>
              <a:rPr kumimoji="0" sz="3600" b="1" i="0" u="none" strike="noStrike" kern="1200" cap="none" spc="-25" normalizeH="0" baseline="3413" noProof="0" dirty="0">
                <a:ln>
                  <a:noFill/>
                </a:ln>
                <a:solidFill>
                  <a:srgbClr val="3B4643"/>
                </a:solidFill>
                <a:effectLst/>
                <a:uLnTx/>
                <a:uFillTx/>
                <a:latin typeface="Calibri"/>
                <a:ea typeface="+mn-ea"/>
                <a:cs typeface="Calibri"/>
              </a:rPr>
              <a:t>k</a:t>
            </a:r>
            <a:r>
              <a:rPr kumimoji="0" sz="3600" b="1" i="0" u="none" strike="noStrike" kern="1200" cap="none" spc="0" normalizeH="0" baseline="3413" noProof="0" dirty="0">
                <a:ln>
                  <a:noFill/>
                </a:ln>
                <a:solidFill>
                  <a:srgbClr val="3B4643"/>
                </a:solidFill>
                <a:effectLst/>
                <a:uLnTx/>
                <a:uFillTx/>
                <a:latin typeface="Calibri"/>
                <a:ea typeface="+mn-ea"/>
                <a:cs typeface="Calibri"/>
              </a:rPr>
              <a:t>ur</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7" name="object 7"/>
          <p:cNvSpPr txBox="1"/>
          <p:nvPr/>
        </p:nvSpPr>
        <p:spPr>
          <a:xfrm>
            <a:off x="8870950" y="2455545"/>
            <a:ext cx="827190" cy="330200"/>
          </a:xfrm>
          <a:prstGeom prst="rect">
            <a:avLst/>
          </a:prstGeom>
        </p:spPr>
        <p:txBody>
          <a:bodyPr wrap="square" lIns="0" tIns="0" rIns="0" bIns="0" rtlCol="0">
            <a:noAutofit/>
          </a:bodyPr>
          <a:lstStyle/>
          <a:p>
            <a:pPr marL="12700" marR="0" lvl="0" indent="0" algn="l" defTabSz="914400" rtl="0" eaLnBrk="1" fontAlgn="auto" latinLnBrk="0" hangingPunct="1">
              <a:lnSpc>
                <a:spcPts val="2545"/>
              </a:lnSpc>
              <a:spcBef>
                <a:spcPts val="127"/>
              </a:spcBef>
              <a:spcAft>
                <a:spcPts val="0"/>
              </a:spcAft>
              <a:buClrTx/>
              <a:buSzTx/>
              <a:buFontTx/>
              <a:buNone/>
              <a:tabLst/>
              <a:defRPr/>
            </a:pPr>
            <a:r>
              <a:rPr kumimoji="0" sz="3600" b="1" i="0" u="none" strike="noStrike" kern="1200" cap="none" spc="-179" normalizeH="0" baseline="3413" noProof="0" dirty="0">
                <a:ln>
                  <a:noFill/>
                </a:ln>
                <a:solidFill>
                  <a:srgbClr val="3B4643"/>
                </a:solidFill>
                <a:effectLst/>
                <a:uLnTx/>
                <a:uFillTx/>
                <a:latin typeface="Calibri"/>
                <a:ea typeface="+mn-ea"/>
                <a:cs typeface="Calibri"/>
              </a:rPr>
              <a:t>T</a:t>
            </a:r>
            <a:r>
              <a:rPr kumimoji="0" sz="3600" b="1" i="0" u="none" strike="noStrike" kern="1200" cap="none" spc="0" normalizeH="0" baseline="3413" noProof="0" dirty="0">
                <a:ln>
                  <a:noFill/>
                </a:ln>
                <a:solidFill>
                  <a:srgbClr val="3B4643"/>
                </a:solidFill>
                <a:effectLst/>
                <a:uLnTx/>
                <a:uFillTx/>
                <a:latin typeface="Calibri"/>
                <a:ea typeface="+mn-ea"/>
                <a:cs typeface="Calibri"/>
              </a:rPr>
              <a:t>anah</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6" name="object 6"/>
          <p:cNvSpPr txBox="1"/>
          <p:nvPr/>
        </p:nvSpPr>
        <p:spPr>
          <a:xfrm>
            <a:off x="9695434" y="2455545"/>
            <a:ext cx="924500" cy="330200"/>
          </a:xfrm>
          <a:prstGeom prst="rect">
            <a:avLst/>
          </a:prstGeom>
        </p:spPr>
        <p:txBody>
          <a:bodyPr wrap="square" lIns="0" tIns="0" rIns="0" bIns="0" rtlCol="0">
            <a:noAutofit/>
          </a:bodyPr>
          <a:lstStyle/>
          <a:p>
            <a:pPr marL="12700" marR="0" lvl="0" indent="0" algn="l" defTabSz="914400" rtl="0" eaLnBrk="1" fontAlgn="auto" latinLnBrk="0" hangingPunct="1">
              <a:lnSpc>
                <a:spcPts val="2545"/>
              </a:lnSpc>
              <a:spcBef>
                <a:spcPts val="127"/>
              </a:spcBef>
              <a:spcAft>
                <a:spcPts val="0"/>
              </a:spcAft>
              <a:buClrTx/>
              <a:buSzTx/>
              <a:buFontTx/>
              <a:buNone/>
              <a:tabLst/>
              <a:defRPr/>
            </a:pPr>
            <a:r>
              <a:rPr kumimoji="0" sz="3600" b="1" i="0" u="none" strike="noStrike" kern="1200" cap="none" spc="0" normalizeH="0" baseline="3413" noProof="0" dirty="0">
                <a:ln>
                  <a:noFill/>
                </a:ln>
                <a:solidFill>
                  <a:srgbClr val="3B4643"/>
                </a:solidFill>
                <a:effectLst/>
                <a:uLnTx/>
                <a:uFillTx/>
                <a:latin typeface="Calibri"/>
                <a:ea typeface="+mn-ea"/>
                <a:cs typeface="Calibri"/>
              </a:rPr>
              <a:t>adalah</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5" name="object 5"/>
          <p:cNvSpPr txBox="1"/>
          <p:nvPr/>
        </p:nvSpPr>
        <p:spPr>
          <a:xfrm>
            <a:off x="10618978" y="2455545"/>
            <a:ext cx="155207" cy="330200"/>
          </a:xfrm>
          <a:prstGeom prst="rect">
            <a:avLst/>
          </a:prstGeom>
        </p:spPr>
        <p:txBody>
          <a:bodyPr wrap="square" lIns="0" tIns="0" rIns="0" bIns="0" rtlCol="0">
            <a:noAutofit/>
          </a:bodyPr>
          <a:lstStyle/>
          <a:p>
            <a:pPr marL="12700" marR="0" lvl="0" indent="0" algn="l" defTabSz="914400" rtl="0" eaLnBrk="1" fontAlgn="auto" latinLnBrk="0" hangingPunct="1">
              <a:lnSpc>
                <a:spcPts val="2545"/>
              </a:lnSpc>
              <a:spcBef>
                <a:spcPts val="127"/>
              </a:spcBef>
              <a:spcAft>
                <a:spcPts val="0"/>
              </a:spcAft>
              <a:buClrTx/>
              <a:buSzTx/>
              <a:buFontTx/>
              <a:buNone/>
              <a:tabLst/>
              <a:defRPr/>
            </a:pPr>
            <a:r>
              <a:rPr kumimoji="0" sz="3600" b="1" i="0" u="none" strike="noStrike" kern="1200" cap="none" spc="0" normalizeH="0" baseline="3413" noProof="0" dirty="0">
                <a:ln>
                  <a:noFill/>
                </a:ln>
                <a:solidFill>
                  <a:srgbClr val="3B4643"/>
                </a:solidFill>
                <a:effectLst/>
                <a:uLnTx/>
                <a:uFillTx/>
                <a:latin typeface="Calibri"/>
                <a:ea typeface="+mn-ea"/>
                <a:cs typeface="Calibri"/>
              </a:rPr>
              <a:t>:</a:t>
            </a:r>
            <a:endParaRPr kumimoji="0" sz="2400" b="0" i="0" u="none" strike="noStrike" kern="1200" cap="none" spc="0" normalizeH="0" baseline="0" noProof="0">
              <a:ln>
                <a:noFill/>
              </a:ln>
              <a:solidFill>
                <a:prstClr val="black"/>
              </a:solidFill>
              <a:effectLst/>
              <a:uLnTx/>
              <a:uFillTx/>
              <a:latin typeface="Calibri"/>
              <a:ea typeface="+mn-ea"/>
              <a:cs typeface="Calibri"/>
            </a:endParaRPr>
          </a:p>
        </p:txBody>
      </p:sp>
      <p:sp>
        <p:nvSpPr>
          <p:cNvPr id="4" name="object 4"/>
          <p:cNvSpPr txBox="1"/>
          <p:nvPr/>
        </p:nvSpPr>
        <p:spPr>
          <a:xfrm>
            <a:off x="1393317" y="3031235"/>
            <a:ext cx="853200" cy="432308"/>
          </a:xfrm>
          <a:prstGeom prst="rect">
            <a:avLst/>
          </a:prstGeom>
        </p:spPr>
        <p:txBody>
          <a:bodyPr wrap="square" lIns="0" tIns="0" rIns="0" bIns="0" rtlCol="0">
            <a:noAutofit/>
          </a:bodyPr>
          <a:lstStyle/>
          <a:p>
            <a:pPr marL="12700" marR="0" lvl="0" indent="0" algn="l" defTabSz="914400" rtl="0" eaLnBrk="1" fontAlgn="auto" latinLnBrk="0" hangingPunct="1">
              <a:lnSpc>
                <a:spcPts val="3360"/>
              </a:lnSpc>
              <a:spcBef>
                <a:spcPts val="168"/>
              </a:spcBef>
              <a:spcAft>
                <a:spcPts val="0"/>
              </a:spcAft>
              <a:buClrTx/>
              <a:buSzTx/>
              <a:buFontTx/>
              <a:buNone/>
              <a:tabLst/>
              <a:defRPr/>
            </a:pPr>
            <a:r>
              <a:rPr kumimoji="0" sz="4800" b="1" i="0" u="none" strike="noStrike" kern="1200" cap="none" spc="0" normalizeH="0" baseline="3413" noProof="0" dirty="0">
                <a:ln>
                  <a:noFill/>
                </a:ln>
                <a:solidFill>
                  <a:srgbClr val="3B4643"/>
                </a:solidFill>
                <a:effectLst/>
                <a:uLnTx/>
                <a:uFillTx/>
                <a:latin typeface="Calibri"/>
                <a:ea typeface="+mn-ea"/>
                <a:cs typeface="Calibri"/>
              </a:rPr>
              <a:t>1 m²</a:t>
            </a:r>
            <a:endParaRPr kumimoji="0" sz="3200" b="0" i="0" u="none" strike="noStrike" kern="1200" cap="none" spc="0" normalizeH="0" baseline="0" noProof="0">
              <a:ln>
                <a:noFill/>
              </a:ln>
              <a:solidFill>
                <a:prstClr val="black"/>
              </a:solidFill>
              <a:effectLst/>
              <a:uLnTx/>
              <a:uFillTx/>
              <a:latin typeface="Calibri"/>
              <a:ea typeface="+mn-ea"/>
              <a:cs typeface="Calibri"/>
            </a:endParaRPr>
          </a:p>
        </p:txBody>
      </p:sp>
      <p:sp>
        <p:nvSpPr>
          <p:cNvPr id="3" name="object 3"/>
          <p:cNvSpPr txBox="1"/>
          <p:nvPr/>
        </p:nvSpPr>
        <p:spPr>
          <a:xfrm>
            <a:off x="1440561" y="3709797"/>
            <a:ext cx="292872" cy="1788744"/>
          </a:xfrm>
          <a:prstGeom prst="rect">
            <a:avLst/>
          </a:prstGeom>
        </p:spPr>
        <p:txBody>
          <a:bodyPr wrap="square" lIns="0" tIns="0" rIns="0" bIns="0" rtlCol="0">
            <a:noAutofit/>
          </a:bodyPr>
          <a:lstStyle/>
          <a:p>
            <a:pPr marL="12700" marR="200" lvl="0" indent="0" algn="l" defTabSz="914400" rtl="0" eaLnBrk="1" fontAlgn="auto" latinLnBrk="0" hangingPunct="1">
              <a:lnSpc>
                <a:spcPts val="3360"/>
              </a:lnSpc>
              <a:spcBef>
                <a:spcPts val="168"/>
              </a:spcBef>
              <a:spcAft>
                <a:spcPts val="0"/>
              </a:spcAft>
              <a:buClrTx/>
              <a:buSzTx/>
              <a:buFontTx/>
              <a:buNone/>
              <a:tabLst/>
              <a:defRPr/>
            </a:pPr>
            <a:r>
              <a:rPr kumimoji="0" sz="4800" b="1" i="0" u="none" strike="noStrike" kern="1200" cap="none" spc="0" normalizeH="0" baseline="3413" noProof="0" dirty="0">
                <a:ln>
                  <a:noFill/>
                </a:ln>
                <a:solidFill>
                  <a:srgbClr val="3B4643"/>
                </a:solidFill>
                <a:effectLst/>
                <a:uLnTx/>
                <a:uFillTx/>
                <a:latin typeface="Calibri"/>
                <a:ea typeface="+mn-ea"/>
                <a:cs typeface="Calibri"/>
              </a:rPr>
              <a:t>1</a:t>
            </a:r>
            <a:endParaRPr kumimoji="0" sz="3200" b="0" i="0" u="none" strike="noStrike" kern="1200" cap="none" spc="0" normalizeH="0" baseline="0" noProof="0">
              <a:ln>
                <a:noFill/>
              </a:ln>
              <a:solidFill>
                <a:prstClr val="black"/>
              </a:solidFill>
              <a:effectLst/>
              <a:uLnTx/>
              <a:uFillTx/>
              <a:latin typeface="Calibri"/>
              <a:ea typeface="+mn-ea"/>
              <a:cs typeface="Calibri"/>
            </a:endParaRPr>
          </a:p>
          <a:p>
            <a:pPr marL="12700" marR="200" lvl="0" indent="0" algn="l" defTabSz="914400" rtl="0" eaLnBrk="1" fontAlgn="auto" latinLnBrk="0" hangingPunct="1">
              <a:lnSpc>
                <a:spcPct val="101725"/>
              </a:lnSpc>
              <a:spcBef>
                <a:spcPts val="1265"/>
              </a:spcBef>
              <a:spcAft>
                <a:spcPts val="0"/>
              </a:spcAft>
              <a:buClrTx/>
              <a:buSzTx/>
              <a:buFontTx/>
              <a:buNone/>
              <a:tabLst/>
              <a:defRPr/>
            </a:pPr>
            <a:r>
              <a:rPr kumimoji="0" sz="3200" b="1" i="0" u="none" strike="noStrike" kern="1200" cap="none" spc="0" normalizeH="0" baseline="0" noProof="0" dirty="0">
                <a:ln>
                  <a:noFill/>
                </a:ln>
                <a:solidFill>
                  <a:srgbClr val="3B4643"/>
                </a:solidFill>
                <a:effectLst/>
                <a:uLnTx/>
                <a:uFillTx/>
                <a:latin typeface="Calibri"/>
                <a:ea typeface="+mn-ea"/>
                <a:cs typeface="Calibri"/>
              </a:rPr>
              <a:t>1</a:t>
            </a:r>
            <a:endParaRPr kumimoji="0" sz="3200" b="0" i="0" u="none" strike="noStrike" kern="1200" cap="none" spc="0" normalizeH="0" baseline="0" noProof="0">
              <a:ln>
                <a:noFill/>
              </a:ln>
              <a:solidFill>
                <a:prstClr val="black"/>
              </a:solidFill>
              <a:effectLst/>
              <a:uLnTx/>
              <a:uFillTx/>
              <a:latin typeface="Calibri"/>
              <a:ea typeface="+mn-ea"/>
              <a:cs typeface="Calibri"/>
            </a:endParaRPr>
          </a:p>
          <a:p>
            <a:pPr marL="12700" marR="0" lvl="0" indent="0" algn="l" defTabSz="914400" rtl="0" eaLnBrk="1" fontAlgn="auto" latinLnBrk="0" hangingPunct="1">
              <a:lnSpc>
                <a:spcPct val="101725"/>
              </a:lnSpc>
              <a:spcBef>
                <a:spcPts val="1433"/>
              </a:spcBef>
              <a:spcAft>
                <a:spcPts val="0"/>
              </a:spcAft>
              <a:buClrTx/>
              <a:buSzTx/>
              <a:buFontTx/>
              <a:buNone/>
              <a:tabLst/>
              <a:defRPr/>
            </a:pPr>
            <a:r>
              <a:rPr kumimoji="0" sz="3200" b="1" i="0" u="none" strike="noStrike" kern="1200" cap="none" spc="0" normalizeH="0" baseline="0" noProof="0" dirty="0">
                <a:ln>
                  <a:noFill/>
                </a:ln>
                <a:solidFill>
                  <a:srgbClr val="3B4643"/>
                </a:solidFill>
                <a:effectLst/>
                <a:uLnTx/>
                <a:uFillTx/>
                <a:latin typeface="Calibri"/>
                <a:ea typeface="+mn-ea"/>
                <a:cs typeface="Calibri"/>
              </a:rPr>
              <a:t>1</a:t>
            </a:r>
            <a:endParaRPr kumimoji="0" sz="3200" b="0" i="0" u="none" strike="noStrike" kern="1200" cap="none" spc="0" normalizeH="0" baseline="0" noProof="0">
              <a:ln>
                <a:noFill/>
              </a:ln>
              <a:solidFill>
                <a:prstClr val="black"/>
              </a:solidFill>
              <a:effectLst/>
              <a:uLnTx/>
              <a:uFillTx/>
              <a:latin typeface="Calibri"/>
              <a:ea typeface="+mn-ea"/>
              <a:cs typeface="Calibri"/>
            </a:endParaRPr>
          </a:p>
        </p:txBody>
      </p:sp>
      <p:sp>
        <p:nvSpPr>
          <p:cNvPr id="2" name="object 2"/>
          <p:cNvSpPr txBox="1"/>
          <p:nvPr/>
        </p:nvSpPr>
        <p:spPr>
          <a:xfrm>
            <a:off x="1738824" y="3709797"/>
            <a:ext cx="4978239" cy="1788744"/>
          </a:xfrm>
          <a:prstGeom prst="rect">
            <a:avLst/>
          </a:prstGeom>
        </p:spPr>
        <p:txBody>
          <a:bodyPr wrap="square" lIns="0" tIns="0" rIns="0" bIns="0" rtlCol="0">
            <a:noAutofit/>
          </a:bodyPr>
          <a:lstStyle/>
          <a:p>
            <a:pPr marL="12700" marR="74414" lvl="0" indent="0" algn="l" defTabSz="914400" rtl="0" eaLnBrk="1" fontAlgn="auto" latinLnBrk="0" hangingPunct="1">
              <a:lnSpc>
                <a:spcPts val="3360"/>
              </a:lnSpc>
              <a:spcBef>
                <a:spcPts val="168"/>
              </a:spcBef>
              <a:spcAft>
                <a:spcPts val="0"/>
              </a:spcAft>
              <a:buClrTx/>
              <a:buSzTx/>
              <a:buFontTx/>
              <a:buNone/>
              <a:tabLst/>
              <a:defRPr/>
            </a:pPr>
            <a:r>
              <a:rPr kumimoji="0" sz="4800" b="1" i="0" u="none" strike="noStrike" kern="1200" cap="none" spc="0" normalizeH="0" baseline="3413" noProof="0" dirty="0">
                <a:ln>
                  <a:noFill/>
                </a:ln>
                <a:solidFill>
                  <a:srgbClr val="3B4643"/>
                </a:solidFill>
                <a:effectLst/>
                <a:uLnTx/>
                <a:uFillTx/>
                <a:latin typeface="Calibri"/>
                <a:ea typeface="+mn-ea"/>
                <a:cs typeface="Calibri"/>
              </a:rPr>
              <a:t>a</a:t>
            </a:r>
            <a:r>
              <a:rPr kumimoji="0" sz="4800" b="1" i="0" u="none" strike="noStrike" kern="1200" cap="none" spc="-9" normalizeH="0" baseline="3413" noProof="0" dirty="0">
                <a:ln>
                  <a:noFill/>
                </a:ln>
                <a:solidFill>
                  <a:srgbClr val="3B4643"/>
                </a:solidFill>
                <a:effectLst/>
                <a:uLnTx/>
                <a:uFillTx/>
                <a:latin typeface="Calibri"/>
                <a:ea typeface="+mn-ea"/>
                <a:cs typeface="Calibri"/>
              </a:rPr>
              <a:t> </a:t>
            </a:r>
            <a:r>
              <a:rPr kumimoji="0" sz="4800" b="1" i="0" u="none" strike="noStrike" kern="1200" cap="none" spc="0" normalizeH="0" baseline="3413" noProof="0" dirty="0">
                <a:ln>
                  <a:noFill/>
                </a:ln>
                <a:solidFill>
                  <a:srgbClr val="3B4643"/>
                </a:solidFill>
                <a:effectLst/>
                <a:uLnTx/>
                <a:uFillTx/>
                <a:latin typeface="Calibri"/>
                <a:ea typeface="+mn-ea"/>
                <a:cs typeface="Calibri"/>
              </a:rPr>
              <a:t>(a</a:t>
            </a:r>
            <a:r>
              <a:rPr kumimoji="0" sz="4800" b="1" i="0" u="none" strike="noStrike" kern="1200" cap="none" spc="-34" normalizeH="0" baseline="3413" noProof="0" dirty="0">
                <a:ln>
                  <a:noFill/>
                </a:ln>
                <a:solidFill>
                  <a:srgbClr val="3B4643"/>
                </a:solidFill>
                <a:effectLst/>
                <a:uLnTx/>
                <a:uFillTx/>
                <a:latin typeface="Calibri"/>
                <a:ea typeface="+mn-ea"/>
                <a:cs typeface="Calibri"/>
              </a:rPr>
              <a:t>r</a:t>
            </a:r>
            <a:r>
              <a:rPr kumimoji="0" sz="4800" b="1" i="0" u="none" strike="noStrike" kern="1200" cap="none" spc="0" normalizeH="0" baseline="3413" noProof="0" dirty="0">
                <a:ln>
                  <a:noFill/>
                </a:ln>
                <a:solidFill>
                  <a:srgbClr val="3B4643"/>
                </a:solidFill>
                <a:effectLst/>
                <a:uLnTx/>
                <a:uFillTx/>
                <a:latin typeface="Calibri"/>
                <a:ea typeface="+mn-ea"/>
                <a:cs typeface="Calibri"/>
              </a:rPr>
              <a:t>e) = 100 m²</a:t>
            </a:r>
            <a:endParaRPr kumimoji="0" sz="3200" b="0" i="0" u="none" strike="noStrike" kern="1200" cap="none" spc="0" normalizeH="0" baseline="0" noProof="0" dirty="0">
              <a:ln>
                <a:noFill/>
              </a:ln>
              <a:solidFill>
                <a:prstClr val="black"/>
              </a:solidFill>
              <a:effectLst/>
              <a:uLnTx/>
              <a:uFillTx/>
              <a:latin typeface="Calibri"/>
              <a:ea typeface="+mn-ea"/>
              <a:cs typeface="Calibri"/>
            </a:endParaRPr>
          </a:p>
          <a:p>
            <a:pPr marL="12700" marR="0" lvl="0" indent="0" algn="l" defTabSz="914400" rtl="0" eaLnBrk="1" fontAlgn="auto" latinLnBrk="0" hangingPunct="1">
              <a:lnSpc>
                <a:spcPct val="101725"/>
              </a:lnSpc>
              <a:spcBef>
                <a:spcPts val="1265"/>
              </a:spcBef>
              <a:spcAft>
                <a:spcPts val="0"/>
              </a:spcAft>
              <a:buClrTx/>
              <a:buSzTx/>
              <a:buFontTx/>
              <a:buNone/>
              <a:tabLst/>
              <a:defRPr/>
            </a:pPr>
            <a:r>
              <a:rPr kumimoji="0" sz="3200" b="1" i="0" u="none" strike="noStrike" kern="1200" cap="none" spc="0" normalizeH="0" baseline="0" noProof="0" dirty="0">
                <a:ln>
                  <a:noFill/>
                </a:ln>
                <a:solidFill>
                  <a:srgbClr val="3B4643"/>
                </a:solidFill>
                <a:effectLst/>
                <a:uLnTx/>
                <a:uFillTx/>
                <a:latin typeface="Calibri"/>
                <a:ea typeface="+mn-ea"/>
                <a:cs typeface="Calibri"/>
              </a:rPr>
              <a:t>ha</a:t>
            </a:r>
            <a:r>
              <a:rPr kumimoji="0" sz="3200" b="1" i="0" u="none" strike="noStrike" kern="1200" cap="none" spc="-14" normalizeH="0" baseline="0" noProof="0" dirty="0">
                <a:ln>
                  <a:noFill/>
                </a:ln>
                <a:solidFill>
                  <a:srgbClr val="3B4643"/>
                </a:solidFill>
                <a:effectLst/>
                <a:uLnTx/>
                <a:uFillTx/>
                <a:latin typeface="Calibri"/>
                <a:ea typeface="+mn-ea"/>
                <a:cs typeface="Calibri"/>
              </a:rPr>
              <a:t> </a:t>
            </a:r>
            <a:r>
              <a:rPr kumimoji="0" sz="3200" b="1" i="0" u="none" strike="noStrike" kern="1200" cap="none" spc="0" normalizeH="0" baseline="0" noProof="0" dirty="0">
                <a:ln>
                  <a:noFill/>
                </a:ln>
                <a:solidFill>
                  <a:srgbClr val="3B4643"/>
                </a:solidFill>
                <a:effectLst/>
                <a:uLnTx/>
                <a:uFillTx/>
                <a:latin typeface="Calibri"/>
                <a:ea typeface="+mn-ea"/>
                <a:cs typeface="Calibri"/>
              </a:rPr>
              <a:t>(he</a:t>
            </a:r>
            <a:r>
              <a:rPr kumimoji="0" sz="3200" b="1" i="0" u="none" strike="noStrike" kern="1200" cap="none" spc="-19" normalizeH="0" baseline="0" noProof="0" dirty="0">
                <a:ln>
                  <a:noFill/>
                </a:ln>
                <a:solidFill>
                  <a:srgbClr val="3B4643"/>
                </a:solidFill>
                <a:effectLst/>
                <a:uLnTx/>
                <a:uFillTx/>
                <a:latin typeface="Calibri"/>
                <a:ea typeface="+mn-ea"/>
                <a:cs typeface="Calibri"/>
              </a:rPr>
              <a:t>k</a:t>
            </a:r>
            <a:r>
              <a:rPr kumimoji="0" sz="3200" b="1" i="0" u="none" strike="noStrike" kern="1200" cap="none" spc="-29" normalizeH="0" baseline="0" noProof="0" dirty="0">
                <a:ln>
                  <a:noFill/>
                </a:ln>
                <a:solidFill>
                  <a:srgbClr val="3B4643"/>
                </a:solidFill>
                <a:effectLst/>
                <a:uLnTx/>
                <a:uFillTx/>
                <a:latin typeface="Calibri"/>
                <a:ea typeface="+mn-ea"/>
                <a:cs typeface="Calibri"/>
              </a:rPr>
              <a:t>t</a:t>
            </a:r>
            <a:r>
              <a:rPr kumimoji="0" sz="3200" b="1" i="0" u="none" strike="noStrike" kern="1200" cap="none" spc="0" normalizeH="0" baseline="0" noProof="0" dirty="0">
                <a:ln>
                  <a:noFill/>
                </a:ln>
                <a:solidFill>
                  <a:srgbClr val="3B4643"/>
                </a:solidFill>
                <a:effectLst/>
                <a:uLnTx/>
                <a:uFillTx/>
                <a:latin typeface="Calibri"/>
                <a:ea typeface="+mn-ea"/>
                <a:cs typeface="Calibri"/>
              </a:rPr>
              <a:t>a</a:t>
            </a:r>
            <a:r>
              <a:rPr kumimoji="0" sz="3200" b="1" i="0" u="none" strike="noStrike" kern="1200" cap="none" spc="-29" normalizeH="0" baseline="0" noProof="0" dirty="0">
                <a:ln>
                  <a:noFill/>
                </a:ln>
                <a:solidFill>
                  <a:srgbClr val="3B4643"/>
                </a:solidFill>
                <a:effectLst/>
                <a:uLnTx/>
                <a:uFillTx/>
                <a:latin typeface="Calibri"/>
                <a:ea typeface="+mn-ea"/>
                <a:cs typeface="Calibri"/>
              </a:rPr>
              <a:t>r</a:t>
            </a:r>
            <a:r>
              <a:rPr kumimoji="0" sz="3200" b="1" i="0" u="none" strike="noStrike" kern="1200" cap="none" spc="0" normalizeH="0" baseline="0" noProof="0" dirty="0">
                <a:ln>
                  <a:noFill/>
                </a:ln>
                <a:solidFill>
                  <a:srgbClr val="3B4643"/>
                </a:solidFill>
                <a:effectLst/>
                <a:uLnTx/>
                <a:uFillTx/>
                <a:latin typeface="Calibri"/>
                <a:ea typeface="+mn-ea"/>
                <a:cs typeface="Calibri"/>
              </a:rPr>
              <a:t>e) = 10</a:t>
            </a:r>
            <a:r>
              <a:rPr kumimoji="0" sz="3200" b="1" i="0" u="none" strike="noStrike" kern="1200" cap="none" spc="-9" normalizeH="0" baseline="0" noProof="0" dirty="0">
                <a:ln>
                  <a:noFill/>
                </a:ln>
                <a:solidFill>
                  <a:srgbClr val="3B4643"/>
                </a:solidFill>
                <a:effectLst/>
                <a:uLnTx/>
                <a:uFillTx/>
                <a:latin typeface="Calibri"/>
                <a:ea typeface="+mn-ea"/>
                <a:cs typeface="Calibri"/>
              </a:rPr>
              <a:t>.</a:t>
            </a:r>
            <a:r>
              <a:rPr kumimoji="0" sz="3200" b="1" i="0" u="none" strike="noStrike" kern="1200" cap="none" spc="0" normalizeH="0" baseline="0" noProof="0" dirty="0">
                <a:ln>
                  <a:noFill/>
                </a:ln>
                <a:solidFill>
                  <a:srgbClr val="3B4643"/>
                </a:solidFill>
                <a:effectLst/>
                <a:uLnTx/>
                <a:uFillTx/>
                <a:latin typeface="Calibri"/>
                <a:ea typeface="+mn-ea"/>
                <a:cs typeface="Calibri"/>
              </a:rPr>
              <a:t>000</a:t>
            </a:r>
            <a:r>
              <a:rPr kumimoji="0" sz="3200" b="1" i="0" u="none" strike="noStrike" kern="1200" cap="none" spc="19" normalizeH="0" baseline="0" noProof="0" dirty="0">
                <a:ln>
                  <a:noFill/>
                </a:ln>
                <a:solidFill>
                  <a:srgbClr val="3B4643"/>
                </a:solidFill>
                <a:effectLst/>
                <a:uLnTx/>
                <a:uFillTx/>
                <a:latin typeface="Calibri"/>
                <a:ea typeface="+mn-ea"/>
                <a:cs typeface="Calibri"/>
              </a:rPr>
              <a:t> </a:t>
            </a:r>
            <a:r>
              <a:rPr kumimoji="0" sz="3200" b="1" i="0" u="none" strike="noStrike" kern="1200" cap="none" spc="0" normalizeH="0" baseline="0" noProof="0" dirty="0">
                <a:ln>
                  <a:noFill/>
                </a:ln>
                <a:solidFill>
                  <a:srgbClr val="3B4643"/>
                </a:solidFill>
                <a:effectLst/>
                <a:uLnTx/>
                <a:uFillTx/>
                <a:latin typeface="Calibri"/>
                <a:ea typeface="+mn-ea"/>
                <a:cs typeface="Calibri"/>
              </a:rPr>
              <a:t>m² dan</a:t>
            </a:r>
            <a:endParaRPr kumimoji="0" sz="3200" b="0" i="0" u="none" strike="noStrike" kern="1200" cap="none" spc="0" normalizeH="0" baseline="0" noProof="0" dirty="0">
              <a:ln>
                <a:noFill/>
              </a:ln>
              <a:solidFill>
                <a:prstClr val="black"/>
              </a:solidFill>
              <a:effectLst/>
              <a:uLnTx/>
              <a:uFillTx/>
              <a:latin typeface="Calibri"/>
              <a:ea typeface="+mn-ea"/>
              <a:cs typeface="Calibri"/>
            </a:endParaRPr>
          </a:p>
          <a:p>
            <a:pPr marL="12923" marR="74414" lvl="0" indent="0" algn="l" defTabSz="914400" rtl="0" eaLnBrk="1" fontAlgn="auto" latinLnBrk="0" hangingPunct="1">
              <a:lnSpc>
                <a:spcPts val="3906"/>
              </a:lnSpc>
              <a:spcBef>
                <a:spcPts val="1433"/>
              </a:spcBef>
              <a:spcAft>
                <a:spcPts val="0"/>
              </a:spcAft>
              <a:buClrTx/>
              <a:buSzTx/>
              <a:buFontTx/>
              <a:buNone/>
              <a:tabLst/>
              <a:defRPr/>
            </a:pPr>
            <a:r>
              <a:rPr kumimoji="0" sz="3200" b="1" i="0" u="none" strike="noStrike" kern="1200" cap="none" spc="0" normalizeH="0" baseline="0" noProof="0" dirty="0">
                <a:ln>
                  <a:noFill/>
                </a:ln>
                <a:solidFill>
                  <a:srgbClr val="3B4643"/>
                </a:solidFill>
                <a:effectLst/>
                <a:uLnTx/>
                <a:uFillTx/>
                <a:latin typeface="Calibri"/>
                <a:ea typeface="+mn-ea"/>
                <a:cs typeface="Calibri"/>
              </a:rPr>
              <a:t>km²</a:t>
            </a:r>
            <a:r>
              <a:rPr kumimoji="0" sz="3200" b="1" i="0" u="none" strike="noStrike" kern="1200" cap="none" spc="-9" normalizeH="0" baseline="0" noProof="0" dirty="0">
                <a:ln>
                  <a:noFill/>
                </a:ln>
                <a:solidFill>
                  <a:srgbClr val="3B4643"/>
                </a:solidFill>
                <a:effectLst/>
                <a:uLnTx/>
                <a:uFillTx/>
                <a:latin typeface="Calibri"/>
                <a:ea typeface="+mn-ea"/>
                <a:cs typeface="Calibri"/>
              </a:rPr>
              <a:t> </a:t>
            </a:r>
            <a:r>
              <a:rPr kumimoji="0" sz="3200" b="1" i="0" u="none" strike="noStrike" kern="1200" cap="none" spc="0" normalizeH="0" baseline="0" noProof="0" dirty="0">
                <a:ln>
                  <a:noFill/>
                </a:ln>
                <a:solidFill>
                  <a:srgbClr val="3B4643"/>
                </a:solidFill>
                <a:effectLst/>
                <a:uLnTx/>
                <a:uFillTx/>
                <a:latin typeface="Calibri"/>
                <a:ea typeface="+mn-ea"/>
                <a:cs typeface="Calibri"/>
              </a:rPr>
              <a:t>= 1</a:t>
            </a:r>
            <a:r>
              <a:rPr kumimoji="0" sz="3200" b="1" i="0" u="none" strike="noStrike" kern="1200" cap="none" spc="-4" normalizeH="0" baseline="0" noProof="0" dirty="0">
                <a:ln>
                  <a:noFill/>
                </a:ln>
                <a:solidFill>
                  <a:srgbClr val="3B4643"/>
                </a:solidFill>
                <a:effectLst/>
                <a:uLnTx/>
                <a:uFillTx/>
                <a:latin typeface="Calibri"/>
                <a:ea typeface="+mn-ea"/>
                <a:cs typeface="Calibri"/>
              </a:rPr>
              <a:t>0</a:t>
            </a:r>
            <a:r>
              <a:rPr kumimoji="0" sz="3150" b="1" i="0" u="none" strike="noStrike" kern="1200" cap="none" spc="0" normalizeH="0" baseline="24706" noProof="0" dirty="0">
                <a:ln>
                  <a:noFill/>
                </a:ln>
                <a:solidFill>
                  <a:srgbClr val="3B4643"/>
                </a:solidFill>
                <a:effectLst/>
                <a:uLnTx/>
                <a:uFillTx/>
                <a:latin typeface="Calibri"/>
                <a:ea typeface="+mn-ea"/>
                <a:cs typeface="Calibri"/>
              </a:rPr>
              <a:t>6</a:t>
            </a:r>
            <a:r>
              <a:rPr kumimoji="0" sz="3150" b="1" i="0" u="none" strike="noStrike" kern="1200" cap="none" spc="275" normalizeH="0" baseline="24706" noProof="0" dirty="0">
                <a:ln>
                  <a:noFill/>
                </a:ln>
                <a:solidFill>
                  <a:srgbClr val="3B4643"/>
                </a:solidFill>
                <a:effectLst/>
                <a:uLnTx/>
                <a:uFillTx/>
                <a:latin typeface="Calibri"/>
                <a:ea typeface="+mn-ea"/>
                <a:cs typeface="Calibri"/>
              </a:rPr>
              <a:t> </a:t>
            </a:r>
            <a:r>
              <a:rPr kumimoji="0" sz="3200" b="1" i="0" u="none" strike="noStrike" kern="1200" cap="none" spc="0" normalizeH="0" baseline="0" noProof="0" dirty="0">
                <a:ln>
                  <a:noFill/>
                </a:ln>
                <a:solidFill>
                  <a:srgbClr val="3B4643"/>
                </a:solidFill>
                <a:effectLst/>
                <a:uLnTx/>
                <a:uFillTx/>
                <a:latin typeface="Calibri"/>
                <a:ea typeface="+mn-ea"/>
                <a:cs typeface="Calibri"/>
              </a:rPr>
              <a:t>m²</a:t>
            </a:r>
            <a:endParaRPr kumimoji="0" sz="3200" b="0" i="0" u="none" strike="noStrike" kern="1200" cap="none" spc="0" normalizeH="0" baseline="0" noProof="0" dirty="0">
              <a:ln>
                <a:noFill/>
              </a:ln>
              <a:solidFill>
                <a:prstClr val="black"/>
              </a:solidFill>
              <a:effectLst/>
              <a:uLnTx/>
              <a:uFillTx/>
              <a:latin typeface="Calibri"/>
              <a:ea typeface="+mn-ea"/>
              <a:cs typeface="Calibri"/>
            </a:endParaRPr>
          </a:p>
        </p:txBody>
      </p:sp>
    </p:spTree>
    <p:extLst>
      <p:ext uri="{BB962C8B-B14F-4D97-AF65-F5344CB8AC3E}">
        <p14:creationId xmlns:p14="http://schemas.microsoft.com/office/powerpoint/2010/main" val="3812345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83F0FD37-8EEF-4DD0-8CA3-6061AF83FC60}"/>
              </a:ext>
            </a:extLst>
          </p:cNvPr>
          <p:cNvPicPr>
            <a:picLocks noChangeAspect="1"/>
          </p:cNvPicPr>
          <p:nvPr/>
        </p:nvPicPr>
        <p:blipFill>
          <a:blip r:embed="rId2"/>
          <a:stretch>
            <a:fillRect/>
          </a:stretch>
        </p:blipFill>
        <p:spPr>
          <a:xfrm>
            <a:off x="678874" y="180108"/>
            <a:ext cx="10958944" cy="6525491"/>
          </a:xfrm>
          <a:prstGeom prst="rect">
            <a:avLst/>
          </a:prstGeom>
        </p:spPr>
      </p:pic>
    </p:spTree>
    <p:extLst>
      <p:ext uri="{BB962C8B-B14F-4D97-AF65-F5344CB8AC3E}">
        <p14:creationId xmlns:p14="http://schemas.microsoft.com/office/powerpoint/2010/main" val="1866047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96725611-22EA-43BF-90B1-660F5C800792}"/>
              </a:ext>
            </a:extLst>
          </p:cNvPr>
          <p:cNvPicPr>
            <a:picLocks noChangeAspect="1"/>
          </p:cNvPicPr>
          <p:nvPr/>
        </p:nvPicPr>
        <p:blipFill>
          <a:blip r:embed="rId2"/>
          <a:stretch>
            <a:fillRect/>
          </a:stretch>
        </p:blipFill>
        <p:spPr>
          <a:xfrm>
            <a:off x="401782" y="609600"/>
            <a:ext cx="11457709" cy="5791200"/>
          </a:xfrm>
          <a:prstGeom prst="rect">
            <a:avLst/>
          </a:prstGeom>
        </p:spPr>
      </p:pic>
    </p:spTree>
    <p:extLst>
      <p:ext uri="{BB962C8B-B14F-4D97-AF65-F5344CB8AC3E}">
        <p14:creationId xmlns:p14="http://schemas.microsoft.com/office/powerpoint/2010/main" val="2480382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49F8E3-96C8-4C2B-9AAE-1F0B816DAE34}"/>
              </a:ext>
            </a:extLst>
          </p:cNvPr>
          <p:cNvSpPr>
            <a:spLocks noGrp="1"/>
          </p:cNvSpPr>
          <p:nvPr>
            <p:ph type="title"/>
          </p:nvPr>
        </p:nvSpPr>
        <p:spPr>
          <a:xfrm>
            <a:off x="803564" y="277091"/>
            <a:ext cx="10243847" cy="845127"/>
          </a:xfrm>
        </p:spPr>
        <p:txBody>
          <a:bodyPr>
            <a:normAutofit fontScale="90000"/>
          </a:bodyPr>
          <a:lstStyle/>
          <a:p>
            <a:r>
              <a:rPr lang="id-ID" b="1" dirty="0">
                <a:latin typeface="Nunito"/>
              </a:rPr>
              <a:t/>
            </a:r>
            <a:br>
              <a:rPr lang="id-ID" b="1" dirty="0">
                <a:latin typeface="Nunito"/>
              </a:rPr>
            </a:br>
            <a:r>
              <a:rPr lang="id-ID" b="1" dirty="0">
                <a:latin typeface="Nunito"/>
              </a:rPr>
              <a:t>Konversi satuan Luas (Persegi)</a:t>
            </a:r>
            <a:br>
              <a:rPr lang="id-ID" b="1" dirty="0">
                <a:latin typeface="Nunito"/>
              </a:rPr>
            </a:br>
            <a:endParaRPr lang="id-ID" dirty="0"/>
          </a:p>
        </p:txBody>
      </p:sp>
      <p:sp>
        <p:nvSpPr>
          <p:cNvPr id="3" name="Content Placeholder 2">
            <a:extLst>
              <a:ext uri="{FF2B5EF4-FFF2-40B4-BE49-F238E27FC236}">
                <a16:creationId xmlns="" xmlns:a16="http://schemas.microsoft.com/office/drawing/2014/main" id="{7FB9E649-22E1-46AA-B02D-9A72A38D7514}"/>
              </a:ext>
            </a:extLst>
          </p:cNvPr>
          <p:cNvSpPr>
            <a:spLocks noGrp="1"/>
          </p:cNvSpPr>
          <p:nvPr>
            <p:ph idx="1"/>
          </p:nvPr>
        </p:nvSpPr>
        <p:spPr>
          <a:xfrm>
            <a:off x="457199" y="1122218"/>
            <a:ext cx="6179127" cy="5347855"/>
          </a:xfrm>
        </p:spPr>
        <p:txBody>
          <a:bodyPr>
            <a:noAutofit/>
          </a:bodyPr>
          <a:lstStyle/>
          <a:p>
            <a:pPr>
              <a:lnSpc>
                <a:spcPct val="150000"/>
              </a:lnSpc>
              <a:spcAft>
                <a:spcPts val="600"/>
              </a:spcAft>
            </a:pPr>
            <a:r>
              <a:rPr lang="id-ID" sz="2000" dirty="0">
                <a:latin typeface="Arial Black" panose="020B0A04020102020204" pitchFamily="34" charset="0"/>
              </a:rPr>
              <a:t>Konversi satuan luas yaitu cara mengubah sebuah satuan luas yang besar ke nilai satuan luas terkecil. </a:t>
            </a:r>
          </a:p>
          <a:p>
            <a:pPr>
              <a:lnSpc>
                <a:spcPct val="150000"/>
              </a:lnSpc>
              <a:spcAft>
                <a:spcPts val="600"/>
              </a:spcAft>
            </a:pPr>
            <a:r>
              <a:rPr lang="id-ID" sz="2000" dirty="0">
                <a:latin typeface="Arial Black" panose="020B0A04020102020204" pitchFamily="34" charset="0"/>
              </a:rPr>
              <a:t>Meski nyari sama dengan satuan panjang, satuan luas dibedakan dengan kata persegi untuk menyebutkan satuan luas, dengan diberi tanda m</a:t>
            </a:r>
            <a:r>
              <a:rPr lang="id-ID" sz="2000" baseline="30000" dirty="0">
                <a:latin typeface="Arial Black" panose="020B0A04020102020204" pitchFamily="34" charset="0"/>
              </a:rPr>
              <a:t>2</a:t>
            </a:r>
            <a:r>
              <a:rPr lang="id-ID" sz="2000" dirty="0">
                <a:latin typeface="Arial Black" panose="020B0A04020102020204" pitchFamily="34" charset="0"/>
              </a:rPr>
              <a:t>.</a:t>
            </a:r>
          </a:p>
          <a:p>
            <a:pPr>
              <a:lnSpc>
                <a:spcPct val="150000"/>
              </a:lnSpc>
              <a:spcAft>
                <a:spcPts val="600"/>
              </a:spcAft>
            </a:pPr>
            <a:r>
              <a:rPr lang="id-ID" sz="2000" dirty="0">
                <a:latin typeface="Arial Black" panose="020B0A04020102020204" pitchFamily="34" charset="0"/>
              </a:rPr>
              <a:t>Cara menghitungnya hampir sama dengan satuan panjang. Bedanya tiap turun atau naik satu lompatan akan dikali atau dibagi 100.</a:t>
            </a:r>
          </a:p>
        </p:txBody>
      </p:sp>
      <p:pic>
        <p:nvPicPr>
          <p:cNvPr id="4" name="Picture 3">
            <a:extLst>
              <a:ext uri="{FF2B5EF4-FFF2-40B4-BE49-F238E27FC236}">
                <a16:creationId xmlns="" xmlns:a16="http://schemas.microsoft.com/office/drawing/2014/main" id="{154AC654-32B8-4A2D-965C-4818D8418C9B}"/>
              </a:ext>
            </a:extLst>
          </p:cNvPr>
          <p:cNvPicPr>
            <a:picLocks noChangeAspect="1"/>
          </p:cNvPicPr>
          <p:nvPr/>
        </p:nvPicPr>
        <p:blipFill>
          <a:blip r:embed="rId2"/>
          <a:stretch>
            <a:fillRect/>
          </a:stretch>
        </p:blipFill>
        <p:spPr>
          <a:xfrm>
            <a:off x="6747164" y="1122218"/>
            <a:ext cx="5223163" cy="5347855"/>
          </a:xfrm>
          <a:prstGeom prst="rect">
            <a:avLst/>
          </a:prstGeom>
        </p:spPr>
      </p:pic>
    </p:spTree>
    <p:extLst>
      <p:ext uri="{BB962C8B-B14F-4D97-AF65-F5344CB8AC3E}">
        <p14:creationId xmlns:p14="http://schemas.microsoft.com/office/powerpoint/2010/main" val="3578048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2390A9-C28F-475B-BFE2-AC1489E6860C}"/>
              </a:ext>
            </a:extLst>
          </p:cNvPr>
          <p:cNvSpPr>
            <a:spLocks noGrp="1"/>
          </p:cNvSpPr>
          <p:nvPr>
            <p:ph type="title"/>
          </p:nvPr>
        </p:nvSpPr>
        <p:spPr>
          <a:xfrm>
            <a:off x="1141413" y="618518"/>
            <a:ext cx="9905998" cy="891627"/>
          </a:xfrm>
        </p:spPr>
        <p:txBody>
          <a:bodyPr>
            <a:normAutofit fontScale="90000"/>
          </a:bodyPr>
          <a:lstStyle/>
          <a:p>
            <a:r>
              <a:rPr lang="id-ID" b="1" dirty="0">
                <a:solidFill>
                  <a:srgbClr val="2C3E50"/>
                </a:solidFill>
                <a:latin typeface="Nunito"/>
              </a:rPr>
              <a:t/>
            </a:r>
            <a:br>
              <a:rPr lang="id-ID" b="1" dirty="0">
                <a:solidFill>
                  <a:srgbClr val="2C3E50"/>
                </a:solidFill>
                <a:latin typeface="Nunito"/>
              </a:rPr>
            </a:br>
            <a:r>
              <a:rPr lang="id-ID" b="1" dirty="0">
                <a:solidFill>
                  <a:srgbClr val="2C3E50"/>
                </a:solidFill>
                <a:latin typeface="Nunito"/>
              </a:rPr>
              <a:t>Konversi Satuan Volume</a:t>
            </a:r>
            <a:br>
              <a:rPr lang="id-ID" b="1" dirty="0">
                <a:solidFill>
                  <a:srgbClr val="2C3E50"/>
                </a:solidFill>
                <a:latin typeface="Nunito"/>
              </a:rPr>
            </a:br>
            <a:endParaRPr lang="id-ID" dirty="0"/>
          </a:p>
        </p:txBody>
      </p:sp>
      <p:sp>
        <p:nvSpPr>
          <p:cNvPr id="3" name="Content Placeholder 2">
            <a:extLst>
              <a:ext uri="{FF2B5EF4-FFF2-40B4-BE49-F238E27FC236}">
                <a16:creationId xmlns="" xmlns:a16="http://schemas.microsoft.com/office/drawing/2014/main" id="{50726525-509D-4C98-A6A3-ADF1DDA04320}"/>
              </a:ext>
            </a:extLst>
          </p:cNvPr>
          <p:cNvSpPr>
            <a:spLocks noGrp="1"/>
          </p:cNvSpPr>
          <p:nvPr>
            <p:ph idx="1"/>
          </p:nvPr>
        </p:nvSpPr>
        <p:spPr>
          <a:xfrm>
            <a:off x="6899565" y="1136073"/>
            <a:ext cx="4849090" cy="4932218"/>
          </a:xfrm>
        </p:spPr>
        <p:txBody>
          <a:bodyPr>
            <a:normAutofit fontScale="85000" lnSpcReduction="10000"/>
          </a:bodyPr>
          <a:lstStyle/>
          <a:p>
            <a:endParaRPr lang="id-ID" dirty="0">
              <a:solidFill>
                <a:srgbClr val="2C3E50"/>
              </a:solidFill>
              <a:latin typeface="Arial" panose="020B0604020202020204" pitchFamily="34" charset="0"/>
            </a:endParaRPr>
          </a:p>
          <a:p>
            <a:pPr marL="0" indent="0">
              <a:lnSpc>
                <a:spcPct val="160000"/>
              </a:lnSpc>
              <a:spcAft>
                <a:spcPts val="1200"/>
              </a:spcAft>
              <a:buNone/>
            </a:pPr>
            <a:r>
              <a:rPr lang="id-ID" sz="2800" dirty="0">
                <a:solidFill>
                  <a:schemeClr val="bg1"/>
                </a:solidFill>
                <a:latin typeface="Arial" panose="020B0604020202020204" pitchFamily="34" charset="0"/>
              </a:rPr>
              <a:t>Satuan volume atau yang umum disebut dengan kubik untuk penyebutan satuan volume. Hampir sama dengan satuan luas persegi. bedanya satuan luas volume ditandai dengan m3 dan dibaca meter kubik.</a:t>
            </a:r>
            <a:endParaRPr lang="id-ID" sz="2800" dirty="0">
              <a:solidFill>
                <a:schemeClr val="bg1"/>
              </a:solidFill>
            </a:endParaRPr>
          </a:p>
        </p:txBody>
      </p:sp>
      <p:pic>
        <p:nvPicPr>
          <p:cNvPr id="5" name="Picture 4">
            <a:extLst>
              <a:ext uri="{FF2B5EF4-FFF2-40B4-BE49-F238E27FC236}">
                <a16:creationId xmlns="" xmlns:a16="http://schemas.microsoft.com/office/drawing/2014/main" id="{030E56FD-B3A9-412A-92D0-3AA47FA80D2B}"/>
              </a:ext>
            </a:extLst>
          </p:cNvPr>
          <p:cNvPicPr>
            <a:picLocks noChangeAspect="1"/>
          </p:cNvPicPr>
          <p:nvPr/>
        </p:nvPicPr>
        <p:blipFill>
          <a:blip r:embed="rId2"/>
          <a:stretch>
            <a:fillRect/>
          </a:stretch>
        </p:blipFill>
        <p:spPr>
          <a:xfrm>
            <a:off x="578715" y="1433945"/>
            <a:ext cx="5910554" cy="4805537"/>
          </a:xfrm>
          <a:prstGeom prst="rect">
            <a:avLst/>
          </a:prstGeom>
        </p:spPr>
      </p:pic>
    </p:spTree>
    <p:extLst>
      <p:ext uri="{BB962C8B-B14F-4D97-AF65-F5344CB8AC3E}">
        <p14:creationId xmlns:p14="http://schemas.microsoft.com/office/powerpoint/2010/main" val="27371789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FD59D15-DBD6-4E29-868C-7B1FF0AE9412}"/>
              </a:ext>
            </a:extLst>
          </p:cNvPr>
          <p:cNvSpPr>
            <a:spLocks noGrp="1"/>
          </p:cNvSpPr>
          <p:nvPr>
            <p:ph type="title"/>
          </p:nvPr>
        </p:nvSpPr>
        <p:spPr>
          <a:xfrm>
            <a:off x="838200" y="365125"/>
            <a:ext cx="10515600" cy="646257"/>
          </a:xfrm>
        </p:spPr>
        <p:txBody>
          <a:bodyPr>
            <a:normAutofit fontScale="90000"/>
          </a:bodyPr>
          <a:lstStyle/>
          <a:p>
            <a:r>
              <a:rPr lang="id-ID" i="1" dirty="0"/>
              <a:t/>
            </a:r>
            <a:br>
              <a:rPr lang="id-ID" i="1" dirty="0"/>
            </a:br>
            <a:r>
              <a:rPr lang="id-ID" i="1" dirty="0"/>
              <a:t>1.SATUAN SUDUT</a:t>
            </a:r>
            <a:br>
              <a:rPr lang="id-ID" i="1" dirty="0"/>
            </a:br>
            <a:endParaRPr lang="id-ID" dirty="0"/>
          </a:p>
        </p:txBody>
      </p:sp>
      <p:sp>
        <p:nvSpPr>
          <p:cNvPr id="3" name="Content Placeholder 2">
            <a:extLst>
              <a:ext uri="{FF2B5EF4-FFF2-40B4-BE49-F238E27FC236}">
                <a16:creationId xmlns="" xmlns:a16="http://schemas.microsoft.com/office/drawing/2014/main" id="{CFC23AB2-0191-409A-A437-A88087F5768D}"/>
              </a:ext>
            </a:extLst>
          </p:cNvPr>
          <p:cNvSpPr>
            <a:spLocks noGrp="1"/>
          </p:cNvSpPr>
          <p:nvPr>
            <p:ph idx="1"/>
          </p:nvPr>
        </p:nvSpPr>
        <p:spPr>
          <a:xfrm>
            <a:off x="838200" y="1177636"/>
            <a:ext cx="10515600" cy="4999327"/>
          </a:xfrm>
        </p:spPr>
        <p:txBody>
          <a:bodyPr>
            <a:normAutofit fontScale="77500" lnSpcReduction="20000"/>
          </a:bodyPr>
          <a:lstStyle/>
          <a:p>
            <a:r>
              <a:rPr lang="id-ID" i="1" dirty="0"/>
              <a:t> SATUAN SUDUT YANG LAZIM DALAM IUT ADA 3 MACAM :</a:t>
            </a:r>
          </a:p>
          <a:p>
            <a:pPr marL="0" indent="0">
              <a:buNone/>
            </a:pPr>
            <a:r>
              <a:rPr lang="id-ID" i="1" dirty="0"/>
              <a:t>1.  SEXAGESIMAL</a:t>
            </a:r>
          </a:p>
          <a:p>
            <a:r>
              <a:rPr lang="id-ID" i="1" dirty="0"/>
              <a:t>1 LINGKARAN DIBAGI MENJADI 360 DERAJAT (360</a:t>
            </a:r>
            <a:r>
              <a:rPr lang="id-ID" i="1" baseline="30000" dirty="0"/>
              <a:t>O</a:t>
            </a:r>
            <a:r>
              <a:rPr lang="id-ID" i="1" dirty="0"/>
              <a:t>), 1 DERAJAT  = 60 MENIT (60’), 1 MENIT = 60 SECON (60”)</a:t>
            </a:r>
          </a:p>
          <a:p>
            <a:pPr marL="0" indent="0">
              <a:buNone/>
            </a:pPr>
            <a:r>
              <a:rPr lang="id-ID" i="1" dirty="0"/>
              <a:t>2. CENTICIMAL</a:t>
            </a:r>
          </a:p>
          <a:p>
            <a:r>
              <a:rPr lang="id-ID" i="1" dirty="0"/>
              <a:t>1 LINGKARAN DIBAGI MENJADI 400 GRADE  (400</a:t>
            </a:r>
            <a:r>
              <a:rPr lang="id-ID" i="1" baseline="30000" dirty="0"/>
              <a:t>g</a:t>
            </a:r>
            <a:r>
              <a:rPr lang="id-ID" i="1" dirty="0"/>
              <a:t>), 1 GRADE  = 10 DESIGRADE, 1 DESIGRADE = 10 CENTIGRADE (10</a:t>
            </a:r>
            <a:r>
              <a:rPr lang="id-ID" i="1" baseline="30000" dirty="0"/>
              <a:t>c</a:t>
            </a:r>
            <a:r>
              <a:rPr lang="id-ID" i="1" dirty="0"/>
              <a:t>), 1 CENTIGRADE = 10 MILIGRADE (10</a:t>
            </a:r>
            <a:r>
              <a:rPr lang="id-ID" i="1" baseline="30000" dirty="0"/>
              <a:t>cc</a:t>
            </a:r>
            <a:r>
              <a:rPr lang="id-ID" i="1" dirty="0"/>
              <a:t>), 1 MILIGRADE = 10 DESIMILIGRADE. ISTILAH GRADE = GON</a:t>
            </a:r>
          </a:p>
          <a:p>
            <a:pPr marL="0" indent="0">
              <a:buNone/>
            </a:pPr>
            <a:r>
              <a:rPr lang="id-ID" i="1" dirty="0"/>
              <a:t>3. RADIAL</a:t>
            </a:r>
          </a:p>
          <a:p>
            <a:r>
              <a:rPr lang="id-ID" i="1" dirty="0"/>
              <a:t>    1 LINGKARAN DIBAGI MENJADI 2π RADIAN. RADIAN (ρ)</a:t>
            </a:r>
          </a:p>
          <a:p>
            <a:endParaRPr lang="id-ID" i="1" dirty="0"/>
          </a:p>
          <a:p>
            <a:r>
              <a:rPr lang="id-ID" i="1" dirty="0"/>
              <a:t>SATUAN YANG TDK LAZIM DIGUNAKAN DALAM IUT, YAITU SATUAN MILITER. SATU LINGKARAN DIBAGI MENJADI 6400 miles.</a:t>
            </a:r>
          </a:p>
          <a:p>
            <a:r>
              <a:rPr lang="id-ID" i="1" dirty="0"/>
              <a:t>KETIGA SATUAN DAPAT DIKONVERSIKAN SATU SAMA LAIN :</a:t>
            </a:r>
          </a:p>
          <a:p>
            <a:pPr marL="0" indent="0">
              <a:buNone/>
            </a:pPr>
            <a:r>
              <a:rPr lang="id-ID" i="1" dirty="0"/>
              <a:t>                360</a:t>
            </a:r>
            <a:r>
              <a:rPr lang="id-ID" i="1" baseline="30000" dirty="0"/>
              <a:t>O</a:t>
            </a:r>
            <a:r>
              <a:rPr lang="id-ID" i="1" dirty="0"/>
              <a:t> = 400</a:t>
            </a:r>
            <a:r>
              <a:rPr lang="id-ID" i="1" baseline="30000" dirty="0"/>
              <a:t>g</a:t>
            </a:r>
            <a:r>
              <a:rPr lang="id-ID" i="1" dirty="0"/>
              <a:t> = 2π RADIAN =6400 miles</a:t>
            </a:r>
          </a:p>
          <a:p>
            <a:endParaRPr lang="id-ID" i="1" dirty="0"/>
          </a:p>
          <a:p>
            <a:endParaRPr lang="id-ID" i="1" dirty="0"/>
          </a:p>
          <a:p>
            <a:endParaRPr lang="id-ID" dirty="0"/>
          </a:p>
        </p:txBody>
      </p:sp>
    </p:spTree>
    <p:extLst>
      <p:ext uri="{BB962C8B-B14F-4D97-AF65-F5344CB8AC3E}">
        <p14:creationId xmlns:p14="http://schemas.microsoft.com/office/powerpoint/2010/main" val="4124893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44ABF3-4CB4-4F38-AB1B-71BB4D5BA437}"/>
              </a:ext>
            </a:extLst>
          </p:cNvPr>
          <p:cNvSpPr>
            <a:spLocks noGrp="1"/>
          </p:cNvSpPr>
          <p:nvPr>
            <p:ph type="title"/>
          </p:nvPr>
        </p:nvSpPr>
        <p:spPr>
          <a:xfrm>
            <a:off x="838200" y="365126"/>
            <a:ext cx="10515600" cy="992620"/>
          </a:xfrm>
        </p:spPr>
        <p:txBody>
          <a:bodyPr>
            <a:normAutofit fontScale="90000"/>
          </a:bodyPr>
          <a:lstStyle/>
          <a:p>
            <a:r>
              <a:rPr lang="id-ID" dirty="0"/>
              <a:t/>
            </a:r>
            <a:br>
              <a:rPr lang="id-ID" dirty="0"/>
            </a:br>
            <a:r>
              <a:rPr lang="id-ID" dirty="0"/>
              <a:t>2.</a:t>
            </a:r>
            <a:r>
              <a:rPr lang="id-ID" i="1" dirty="0"/>
              <a:t> SUDUT ARAH DAN KUADRAN</a:t>
            </a:r>
            <a:br>
              <a:rPr lang="id-ID" i="1" dirty="0"/>
            </a:br>
            <a:endParaRPr lang="id-ID" dirty="0"/>
          </a:p>
        </p:txBody>
      </p:sp>
      <p:sp>
        <p:nvSpPr>
          <p:cNvPr id="3" name="Content Placeholder 2">
            <a:extLst>
              <a:ext uri="{FF2B5EF4-FFF2-40B4-BE49-F238E27FC236}">
                <a16:creationId xmlns="" xmlns:a16="http://schemas.microsoft.com/office/drawing/2014/main" id="{34DA7719-DAC9-47D8-92BE-313D9AC87AF5}"/>
              </a:ext>
            </a:extLst>
          </p:cNvPr>
          <p:cNvSpPr>
            <a:spLocks noGrp="1"/>
          </p:cNvSpPr>
          <p:nvPr>
            <p:ph idx="1"/>
          </p:nvPr>
        </p:nvSpPr>
        <p:spPr>
          <a:xfrm>
            <a:off x="5140036" y="2773381"/>
            <a:ext cx="6213764" cy="3719492"/>
          </a:xfrm>
        </p:spPr>
        <p:txBody>
          <a:bodyPr/>
          <a:lstStyle/>
          <a:p>
            <a:r>
              <a:rPr lang="id-ID" i="1" dirty="0"/>
              <a:t>—  IUT à SUDUT DIMULAI DARI ARAH UTARA (SUMBU Y POSITIP) KE TIMUR SEARAH JARUM JAM</a:t>
            </a:r>
          </a:p>
          <a:p>
            <a:r>
              <a:rPr lang="id-ID" i="1" dirty="0"/>
              <a:t>—  IUS à SUDUT DIMULAI DARI ARAH TIMUR (SUMBU X POSITIP) KE UTARA BERLAWANAN ARAH JARUM JAM</a:t>
            </a:r>
          </a:p>
          <a:p>
            <a:pPr>
              <a:lnSpc>
                <a:spcPct val="107000"/>
              </a:lnSpc>
              <a:spcAft>
                <a:spcPts val="800"/>
              </a:spcAft>
            </a:pPr>
            <a:endParaRPr lang="id-ID" i="1" dirty="0">
              <a:latin typeface="Cambria Math" panose="02040503050406030204" pitchFamily="18" charset="0"/>
              <a:ea typeface="Calibri" panose="020F0502020204030204" pitchFamily="34" charset="0"/>
              <a:cs typeface="Times New Roman" panose="02020603050405020304" pitchFamily="18" charset="0"/>
            </a:endParaRPr>
          </a:p>
          <a:p>
            <a:endParaRPr lang="id-ID" dirty="0"/>
          </a:p>
        </p:txBody>
      </p:sp>
      <p:pic>
        <p:nvPicPr>
          <p:cNvPr id="4" name="Picture 3">
            <a:hlinkClick r:id="rId2"/>
            <a:extLst>
              <a:ext uri="{FF2B5EF4-FFF2-40B4-BE49-F238E27FC236}">
                <a16:creationId xmlns="" xmlns:a16="http://schemas.microsoft.com/office/drawing/2014/main" id="{F901BD34-0B62-4610-BB9C-432273C4035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32509" y="2773381"/>
            <a:ext cx="4807527" cy="3394364"/>
          </a:xfrm>
          <a:prstGeom prst="rect">
            <a:avLst/>
          </a:prstGeom>
          <a:noFill/>
          <a:ln>
            <a:noFill/>
          </a:ln>
        </p:spPr>
      </p:pic>
      <p:sp>
        <p:nvSpPr>
          <p:cNvPr id="5" name="Rectangle 4">
            <a:extLst>
              <a:ext uri="{FF2B5EF4-FFF2-40B4-BE49-F238E27FC236}">
                <a16:creationId xmlns="" xmlns:a16="http://schemas.microsoft.com/office/drawing/2014/main" id="{F74E45C1-2627-48AA-9072-1EA70E38E7E2}"/>
              </a:ext>
            </a:extLst>
          </p:cNvPr>
          <p:cNvSpPr/>
          <p:nvPr/>
        </p:nvSpPr>
        <p:spPr>
          <a:xfrm>
            <a:off x="838200" y="1406657"/>
            <a:ext cx="10162309" cy="980781"/>
          </a:xfrm>
          <a:prstGeom prst="rect">
            <a:avLst/>
          </a:prstGeom>
        </p:spPr>
        <p:txBody>
          <a:bodyPr wrap="square">
            <a:spAutoFit/>
          </a:bodyPr>
          <a:lstStyle/>
          <a:p>
            <a:pPr>
              <a:lnSpc>
                <a:spcPct val="107000"/>
              </a:lnSpc>
              <a:spcAft>
                <a:spcPts val="800"/>
              </a:spcAft>
            </a:pPr>
            <a:r>
              <a:rPr lang="id-ID" sz="2800" i="1" dirty="0">
                <a:latin typeface="Cambria Math" panose="02040503050406030204" pitchFamily="18" charset="0"/>
                <a:ea typeface="Calibri" panose="020F0502020204030204" pitchFamily="34" charset="0"/>
                <a:cs typeface="Times New Roman" panose="02020603050405020304" pitchFamily="18" charset="0"/>
              </a:rPr>
              <a:t>SUDUT ARAH DALAM IUT TIDAK SAMA DENGAN SUDUT ARAH PADA ILMU UKUR SUDUT (GONEOMETRI)</a:t>
            </a:r>
          </a:p>
        </p:txBody>
      </p:sp>
    </p:spTree>
    <p:extLst>
      <p:ext uri="{BB962C8B-B14F-4D97-AF65-F5344CB8AC3E}">
        <p14:creationId xmlns:p14="http://schemas.microsoft.com/office/powerpoint/2010/main" val="4198353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332040-5536-4457-B008-A08A03058BA5}"/>
              </a:ext>
            </a:extLst>
          </p:cNvPr>
          <p:cNvSpPr>
            <a:spLocks noGrp="1"/>
          </p:cNvSpPr>
          <p:nvPr>
            <p:ph type="title"/>
          </p:nvPr>
        </p:nvSpPr>
        <p:spPr>
          <a:xfrm>
            <a:off x="838200" y="365126"/>
            <a:ext cx="10515600" cy="417658"/>
          </a:xfrm>
        </p:spPr>
        <p:txBody>
          <a:bodyPr>
            <a:normAutofit fontScale="90000"/>
          </a:bodyPr>
          <a:lstStyle/>
          <a:p>
            <a:r>
              <a:rPr lang="id-ID" dirty="0">
                <a:latin typeface="Cambria Math" panose="02040503050406030204" pitchFamily="18" charset="0"/>
                <a:ea typeface="Calibri" panose="020F0502020204030204" pitchFamily="34" charset="0"/>
                <a:cs typeface="Times New Roman" panose="02020603050405020304" pitchFamily="18" charset="0"/>
              </a:rPr>
              <a:t>Dalam Ilmu Ukur Tanah , </a:t>
            </a:r>
            <a:endParaRPr lang="id-ID" dirty="0"/>
          </a:p>
        </p:txBody>
      </p:sp>
      <p:sp>
        <p:nvSpPr>
          <p:cNvPr id="3" name="Content Placeholder 2">
            <a:extLst>
              <a:ext uri="{FF2B5EF4-FFF2-40B4-BE49-F238E27FC236}">
                <a16:creationId xmlns="" xmlns:a16="http://schemas.microsoft.com/office/drawing/2014/main" id="{2BA0F990-1169-4877-B606-8915BDF837EC}"/>
              </a:ext>
            </a:extLst>
          </p:cNvPr>
          <p:cNvSpPr>
            <a:spLocks noGrp="1"/>
          </p:cNvSpPr>
          <p:nvPr>
            <p:ph idx="1"/>
          </p:nvPr>
        </p:nvSpPr>
        <p:spPr>
          <a:xfrm>
            <a:off x="4100945" y="1108364"/>
            <a:ext cx="7772399" cy="5583380"/>
          </a:xfrm>
        </p:spPr>
        <p:txBody>
          <a:bodyPr>
            <a:normAutofit lnSpcReduction="10000"/>
          </a:bodyPr>
          <a:lstStyle/>
          <a:p>
            <a:r>
              <a:rPr lang="id-ID" sz="2400" dirty="0">
                <a:latin typeface="Cambria Math" panose="02040503050406030204" pitchFamily="18" charset="0"/>
                <a:ea typeface="Calibri" panose="020F0502020204030204" pitchFamily="34" charset="0"/>
                <a:cs typeface="Times New Roman" panose="02020603050405020304" pitchFamily="18" charset="0"/>
              </a:rPr>
              <a:t>SUDUT ARAH DINAMAKAN SUDUT JURUSAN ATAU AZIMUT. BERKAITAN DENGAN PERALATAN UKUR TANAH YANGG MENGGUNAKAN KOMPAS SEBAGAI PENUNJUK ARAH, DIKENAL PULA AZIMUT KOMPAS ATAU AZIMUT BOUSSOLE  ATAU ISTILAH BEARING.</a:t>
            </a:r>
          </a:p>
          <a:p>
            <a:pPr>
              <a:lnSpc>
                <a:spcPct val="107000"/>
              </a:lnSpc>
              <a:spcAft>
                <a:spcPts val="800"/>
              </a:spcAft>
            </a:pPr>
            <a:r>
              <a:rPr lang="id-ID" sz="2400" i="1" dirty="0">
                <a:latin typeface="Cambria Math" panose="02040503050406030204" pitchFamily="18" charset="0"/>
                <a:ea typeface="Calibri" panose="020F0502020204030204" pitchFamily="34" charset="0"/>
                <a:cs typeface="Times New Roman" panose="02020603050405020304" pitchFamily="18" charset="0"/>
              </a:rPr>
              <a:t>—  IUT à KUADRAN SEARAH PUTARAN JARUM JAM</a:t>
            </a:r>
          </a:p>
          <a:p>
            <a:pPr>
              <a:lnSpc>
                <a:spcPct val="107000"/>
              </a:lnSpc>
              <a:spcAft>
                <a:spcPts val="800"/>
              </a:spcAft>
            </a:pPr>
            <a:r>
              <a:rPr lang="id-ID" sz="2400" i="1" dirty="0">
                <a:latin typeface="Cambria Math" panose="02040503050406030204" pitchFamily="18" charset="0"/>
                <a:ea typeface="Calibri" panose="020F0502020204030204" pitchFamily="34" charset="0"/>
                <a:cs typeface="Times New Roman" panose="02020603050405020304" pitchFamily="18" charset="0"/>
              </a:rPr>
              <a:t>—  IUS à KUADRAN BERLAWANAN ARAH JARUM JAM</a:t>
            </a:r>
          </a:p>
          <a:p>
            <a:pPr>
              <a:lnSpc>
                <a:spcPct val="107000"/>
              </a:lnSpc>
              <a:spcAft>
                <a:spcPts val="800"/>
              </a:spcAft>
            </a:pPr>
            <a:r>
              <a:rPr lang="id-ID" sz="2400" i="1" dirty="0">
                <a:latin typeface="Cambria Math" panose="02040503050406030204" pitchFamily="18" charset="0"/>
                <a:ea typeface="Calibri" panose="020F0502020204030204" pitchFamily="34" charset="0"/>
                <a:cs typeface="Times New Roman" panose="02020603050405020304" pitchFamily="18" charset="0"/>
              </a:rPr>
              <a:t>NAMUN RUMUS-RUMUS GONEOMETRI SEPENUHNYA DAPAT DIPAKAI DALAM IUT.</a:t>
            </a:r>
          </a:p>
          <a:p>
            <a:pPr>
              <a:lnSpc>
                <a:spcPct val="107000"/>
              </a:lnSpc>
              <a:spcAft>
                <a:spcPts val="800"/>
              </a:spcAft>
            </a:pPr>
            <a:r>
              <a:rPr lang="id-ID" sz="2400" i="1" dirty="0">
                <a:latin typeface="Cambria Math" panose="02040503050406030204" pitchFamily="18" charset="0"/>
                <a:ea typeface="Calibri" panose="020F0502020204030204" pitchFamily="34" charset="0"/>
                <a:cs typeface="Times New Roman" panose="02020603050405020304" pitchFamily="18" charset="0"/>
              </a:rPr>
              <a:t>•        SATUAN JARAK</a:t>
            </a:r>
          </a:p>
          <a:p>
            <a:pPr>
              <a:lnSpc>
                <a:spcPct val="107000"/>
              </a:lnSpc>
              <a:spcAft>
                <a:spcPts val="800"/>
              </a:spcAft>
            </a:pPr>
            <a:r>
              <a:rPr lang="id-ID" sz="2400" i="1" dirty="0">
                <a:latin typeface="Cambria Math" panose="02040503050406030204" pitchFamily="18" charset="0"/>
                <a:ea typeface="Calibri" panose="020F0502020204030204" pitchFamily="34" charset="0"/>
                <a:cs typeface="Times New Roman" panose="02020603050405020304" pitchFamily="18" charset="0"/>
              </a:rPr>
              <a:t>•        MATEMATIKA DALAM IUT</a:t>
            </a:r>
          </a:p>
          <a:p>
            <a:pPr>
              <a:lnSpc>
                <a:spcPct val="107000"/>
              </a:lnSpc>
              <a:spcAft>
                <a:spcPts val="800"/>
              </a:spcAft>
            </a:pPr>
            <a:r>
              <a:rPr lang="id-ID" sz="2400" i="1" dirty="0">
                <a:latin typeface="Cambria Math" panose="02040503050406030204" pitchFamily="18" charset="0"/>
                <a:ea typeface="Calibri" panose="020F0502020204030204" pitchFamily="34" charset="0"/>
                <a:cs typeface="Times New Roman" panose="02020603050405020304" pitchFamily="18" charset="0"/>
              </a:rPr>
              <a:t>•        MACAM AZIMUT KOMPAS DAN BERING</a:t>
            </a:r>
          </a:p>
          <a:p>
            <a:endParaRPr lang="id-ID" sz="2400" dirty="0"/>
          </a:p>
        </p:txBody>
      </p:sp>
      <p:pic>
        <p:nvPicPr>
          <p:cNvPr id="4" name="Picture 3">
            <a:hlinkClick r:id="rId2"/>
            <a:extLst>
              <a:ext uri="{FF2B5EF4-FFF2-40B4-BE49-F238E27FC236}">
                <a16:creationId xmlns="" xmlns:a16="http://schemas.microsoft.com/office/drawing/2014/main" id="{D1C2CAD1-DDD6-4704-8BC8-6AF6A0EE74C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38991" y="1108364"/>
            <a:ext cx="3654136" cy="2466109"/>
          </a:xfrm>
          <a:prstGeom prst="rect">
            <a:avLst/>
          </a:prstGeom>
          <a:noFill/>
          <a:ln>
            <a:noFill/>
          </a:ln>
        </p:spPr>
      </p:pic>
      <p:pic>
        <p:nvPicPr>
          <p:cNvPr id="7" name="Picture 6">
            <a:hlinkClick r:id="rId4"/>
            <a:extLst>
              <a:ext uri="{FF2B5EF4-FFF2-40B4-BE49-F238E27FC236}">
                <a16:creationId xmlns="" xmlns:a16="http://schemas.microsoft.com/office/drawing/2014/main" id="{6C125790-0B6A-4EDF-8CBE-82B468020D41}"/>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51164" y="3900054"/>
            <a:ext cx="2951018" cy="2592821"/>
          </a:xfrm>
          <a:prstGeom prst="rect">
            <a:avLst/>
          </a:prstGeom>
          <a:noFill/>
          <a:ln>
            <a:noFill/>
          </a:ln>
        </p:spPr>
      </p:pic>
    </p:spTree>
    <p:extLst>
      <p:ext uri="{BB962C8B-B14F-4D97-AF65-F5344CB8AC3E}">
        <p14:creationId xmlns:p14="http://schemas.microsoft.com/office/powerpoint/2010/main" val="3552472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elajar Geodesi Untuk Indonesia: Ilmu Ukur Tanah 1 BAB 5">
            <a:extLst>
              <a:ext uri="{FF2B5EF4-FFF2-40B4-BE49-F238E27FC236}">
                <a16:creationId xmlns="" xmlns:a16="http://schemas.microsoft.com/office/drawing/2014/main" id="{81B7C702-AECA-472E-BB24-78EA606B1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073" y="420849"/>
            <a:ext cx="11499272" cy="5979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93453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 xmlns:a16="http://schemas.microsoft.com/office/drawing/2014/main" id="{9B9BC44C-BB94-494C-B143-9BDBB94EAF47}"/>
              </a:ext>
            </a:extLst>
          </p:cNvPr>
          <p:cNvGraphicFramePr>
            <a:graphicFrameLocks noGrp="1"/>
          </p:cNvGraphicFramePr>
          <p:nvPr>
            <p:ph idx="1"/>
            <p:extLst>
              <p:ext uri="{D42A27DB-BD31-4B8C-83A1-F6EECF244321}">
                <p14:modId xmlns:p14="http://schemas.microsoft.com/office/powerpoint/2010/main" val="929182355"/>
              </p:ext>
            </p:extLst>
          </p:nvPr>
        </p:nvGraphicFramePr>
        <p:xfrm>
          <a:off x="838200" y="928255"/>
          <a:ext cx="10515600" cy="5167750"/>
        </p:xfrm>
        <a:graphic>
          <a:graphicData uri="http://schemas.openxmlformats.org/drawingml/2006/table">
            <a:tbl>
              <a:tblPr firstRow="1" bandRow="1">
                <a:tableStyleId>{5C22544A-7EE6-4342-B048-85BDC9FD1C3A}</a:tableStyleId>
              </a:tblPr>
              <a:tblGrid>
                <a:gridCol w="1627909">
                  <a:extLst>
                    <a:ext uri="{9D8B030D-6E8A-4147-A177-3AD203B41FA5}">
                      <a16:colId xmlns="" xmlns:a16="http://schemas.microsoft.com/office/drawing/2014/main" val="3679990814"/>
                    </a:ext>
                  </a:extLst>
                </a:gridCol>
                <a:gridCol w="1066800">
                  <a:extLst>
                    <a:ext uri="{9D8B030D-6E8A-4147-A177-3AD203B41FA5}">
                      <a16:colId xmlns="" xmlns:a16="http://schemas.microsoft.com/office/drawing/2014/main" val="3106583910"/>
                    </a:ext>
                  </a:extLst>
                </a:gridCol>
                <a:gridCol w="900546">
                  <a:extLst>
                    <a:ext uri="{9D8B030D-6E8A-4147-A177-3AD203B41FA5}">
                      <a16:colId xmlns="" xmlns:a16="http://schemas.microsoft.com/office/drawing/2014/main" val="2979787425"/>
                    </a:ext>
                  </a:extLst>
                </a:gridCol>
                <a:gridCol w="720436">
                  <a:extLst>
                    <a:ext uri="{9D8B030D-6E8A-4147-A177-3AD203B41FA5}">
                      <a16:colId xmlns="" xmlns:a16="http://schemas.microsoft.com/office/drawing/2014/main" val="2462749557"/>
                    </a:ext>
                  </a:extLst>
                </a:gridCol>
                <a:gridCol w="942109">
                  <a:extLst>
                    <a:ext uri="{9D8B030D-6E8A-4147-A177-3AD203B41FA5}">
                      <a16:colId xmlns="" xmlns:a16="http://schemas.microsoft.com/office/drawing/2014/main" val="4155687179"/>
                    </a:ext>
                  </a:extLst>
                </a:gridCol>
                <a:gridCol w="1413164">
                  <a:extLst>
                    <a:ext uri="{9D8B030D-6E8A-4147-A177-3AD203B41FA5}">
                      <a16:colId xmlns="" xmlns:a16="http://schemas.microsoft.com/office/drawing/2014/main" val="472099108"/>
                    </a:ext>
                  </a:extLst>
                </a:gridCol>
                <a:gridCol w="942109">
                  <a:extLst>
                    <a:ext uri="{9D8B030D-6E8A-4147-A177-3AD203B41FA5}">
                      <a16:colId xmlns="" xmlns:a16="http://schemas.microsoft.com/office/drawing/2014/main" val="3591719373"/>
                    </a:ext>
                  </a:extLst>
                </a:gridCol>
                <a:gridCol w="997527">
                  <a:extLst>
                    <a:ext uri="{9D8B030D-6E8A-4147-A177-3AD203B41FA5}">
                      <a16:colId xmlns="" xmlns:a16="http://schemas.microsoft.com/office/drawing/2014/main" val="320321937"/>
                    </a:ext>
                  </a:extLst>
                </a:gridCol>
                <a:gridCol w="997527">
                  <a:extLst>
                    <a:ext uri="{9D8B030D-6E8A-4147-A177-3AD203B41FA5}">
                      <a16:colId xmlns="" xmlns:a16="http://schemas.microsoft.com/office/drawing/2014/main" val="2161198691"/>
                    </a:ext>
                  </a:extLst>
                </a:gridCol>
                <a:gridCol w="907473">
                  <a:extLst>
                    <a:ext uri="{9D8B030D-6E8A-4147-A177-3AD203B41FA5}">
                      <a16:colId xmlns="" xmlns:a16="http://schemas.microsoft.com/office/drawing/2014/main" val="1391075107"/>
                    </a:ext>
                  </a:extLst>
                </a:gridCol>
              </a:tblGrid>
              <a:tr h="738250">
                <a:tc gridSpan="5">
                  <a:txBody>
                    <a:bodyPr/>
                    <a:lstStyle/>
                    <a:p>
                      <a:pPr algn="ctr"/>
                      <a:r>
                        <a:rPr lang="id-ID" dirty="0"/>
                        <a:t>Ilmu ukur Tanah </a:t>
                      </a:r>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c gridSpan="5">
                  <a:txBody>
                    <a:bodyPr/>
                    <a:lstStyle/>
                    <a:p>
                      <a:pPr algn="ctr"/>
                      <a:r>
                        <a:rPr lang="id-ID" dirty="0"/>
                        <a:t>Ilmu Ukur Sudut</a:t>
                      </a:r>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extLst>
                  <a:ext uri="{0D108BD9-81ED-4DB2-BD59-A6C34878D82A}">
                    <a16:rowId xmlns="" xmlns:a16="http://schemas.microsoft.com/office/drawing/2014/main" val="509525672"/>
                  </a:ext>
                </a:extLst>
              </a:tr>
              <a:tr h="738250">
                <a:tc>
                  <a:txBody>
                    <a:bodyPr/>
                    <a:lstStyle/>
                    <a:p>
                      <a:r>
                        <a:rPr lang="id-ID" dirty="0"/>
                        <a:t>Kuadrant</a:t>
                      </a:r>
                    </a:p>
                  </a:txBody>
                  <a:tcPr/>
                </a:tc>
                <a:tc>
                  <a:txBody>
                    <a:bodyPr/>
                    <a:lstStyle/>
                    <a:p>
                      <a:pPr algn="ctr"/>
                      <a:r>
                        <a:rPr lang="id-ID" dirty="0"/>
                        <a:t>I</a:t>
                      </a:r>
                    </a:p>
                  </a:txBody>
                  <a:tcPr/>
                </a:tc>
                <a:tc>
                  <a:txBody>
                    <a:bodyPr/>
                    <a:lstStyle/>
                    <a:p>
                      <a:pPr algn="ctr"/>
                      <a:r>
                        <a:rPr lang="id-ID" dirty="0"/>
                        <a:t>II</a:t>
                      </a:r>
                    </a:p>
                  </a:txBody>
                  <a:tcPr/>
                </a:tc>
                <a:tc>
                  <a:txBody>
                    <a:bodyPr/>
                    <a:lstStyle/>
                    <a:p>
                      <a:pPr algn="ctr"/>
                      <a:r>
                        <a:rPr lang="id-ID" dirty="0"/>
                        <a:t>III</a:t>
                      </a:r>
                    </a:p>
                  </a:txBody>
                  <a:tcPr/>
                </a:tc>
                <a:tc>
                  <a:txBody>
                    <a:bodyPr/>
                    <a:lstStyle/>
                    <a:p>
                      <a:pPr algn="ctr"/>
                      <a:r>
                        <a:rPr lang="id-ID" dirty="0"/>
                        <a:t>IV</a:t>
                      </a:r>
                    </a:p>
                  </a:txBody>
                  <a:tcPr/>
                </a:tc>
                <a:tc>
                  <a:txBody>
                    <a:bodyPr/>
                    <a:lstStyle/>
                    <a:p>
                      <a:r>
                        <a:rPr lang="id-ID" dirty="0"/>
                        <a:t>Kuadrant </a:t>
                      </a:r>
                    </a:p>
                  </a:txBody>
                  <a:tcPr/>
                </a:tc>
                <a:tc>
                  <a:txBody>
                    <a:bodyPr/>
                    <a:lstStyle/>
                    <a:p>
                      <a:pPr algn="ctr"/>
                      <a:r>
                        <a:rPr lang="id-ID" dirty="0"/>
                        <a:t>I</a:t>
                      </a:r>
                    </a:p>
                  </a:txBody>
                  <a:tcPr/>
                </a:tc>
                <a:tc>
                  <a:txBody>
                    <a:bodyPr/>
                    <a:lstStyle/>
                    <a:p>
                      <a:pPr algn="ctr"/>
                      <a:r>
                        <a:rPr lang="id-ID" dirty="0"/>
                        <a:t>II</a:t>
                      </a:r>
                    </a:p>
                  </a:txBody>
                  <a:tcPr/>
                </a:tc>
                <a:tc>
                  <a:txBody>
                    <a:bodyPr/>
                    <a:lstStyle/>
                    <a:p>
                      <a:pPr algn="ctr"/>
                      <a:r>
                        <a:rPr lang="id-ID" dirty="0"/>
                        <a:t>III</a:t>
                      </a:r>
                    </a:p>
                  </a:txBody>
                  <a:tcPr/>
                </a:tc>
                <a:tc>
                  <a:txBody>
                    <a:bodyPr/>
                    <a:lstStyle/>
                    <a:p>
                      <a:pPr algn="ctr"/>
                      <a:r>
                        <a:rPr lang="id-ID" dirty="0"/>
                        <a:t>IV</a:t>
                      </a:r>
                    </a:p>
                  </a:txBody>
                  <a:tcPr/>
                </a:tc>
                <a:extLst>
                  <a:ext uri="{0D108BD9-81ED-4DB2-BD59-A6C34878D82A}">
                    <a16:rowId xmlns="" xmlns:a16="http://schemas.microsoft.com/office/drawing/2014/main" val="150048855"/>
                  </a:ext>
                </a:extLst>
              </a:tr>
              <a:tr h="738250">
                <a:tc>
                  <a:txBody>
                    <a:bodyPr/>
                    <a:lstStyle/>
                    <a:p>
                      <a:r>
                        <a:rPr lang="id-ID" dirty="0"/>
                        <a:t>abis x</a:t>
                      </a:r>
                    </a:p>
                  </a:txBody>
                  <a:tcPr/>
                </a:tc>
                <a:tc>
                  <a:txBody>
                    <a:bodyPr/>
                    <a:lstStyle/>
                    <a:p>
                      <a:pPr algn="ctr"/>
                      <a:r>
                        <a:rPr lang="id-ID" dirty="0"/>
                        <a:t>+</a:t>
                      </a:r>
                    </a:p>
                  </a:txBody>
                  <a:tcPr/>
                </a:tc>
                <a:tc>
                  <a:txBody>
                    <a:bodyPr/>
                    <a:lstStyle/>
                    <a:p>
                      <a:pPr algn="ctr"/>
                      <a:r>
                        <a:rPr lang="id-ID" dirty="0"/>
                        <a:t>+</a:t>
                      </a:r>
                    </a:p>
                  </a:txBody>
                  <a:tcPr/>
                </a:tc>
                <a:tc>
                  <a:txBody>
                    <a:bodyPr/>
                    <a:lstStyle/>
                    <a:p>
                      <a:pPr algn="ctr"/>
                      <a:r>
                        <a:rPr lang="id-ID" dirty="0"/>
                        <a:t>_</a:t>
                      </a:r>
                    </a:p>
                  </a:txBody>
                  <a:tcPr/>
                </a:tc>
                <a:tc>
                  <a:txBody>
                    <a:bodyPr/>
                    <a:lstStyle/>
                    <a:p>
                      <a:pPr algn="ctr"/>
                      <a:r>
                        <a:rPr lang="id-ID" dirty="0"/>
                        <a:t>_</a:t>
                      </a:r>
                    </a:p>
                  </a:txBody>
                  <a:tcPr/>
                </a:tc>
                <a:tc>
                  <a:txBody>
                    <a:bodyPr/>
                    <a:lstStyle/>
                    <a:p>
                      <a:r>
                        <a:rPr lang="id-ID" dirty="0"/>
                        <a:t>absis x</a:t>
                      </a:r>
                    </a:p>
                  </a:txBody>
                  <a:tcPr/>
                </a:tc>
                <a:tc>
                  <a:txBody>
                    <a:bodyPr/>
                    <a:lstStyle/>
                    <a:p>
                      <a:pPr algn="ctr"/>
                      <a:r>
                        <a:rPr lang="id-ID" dirty="0"/>
                        <a:t>+</a:t>
                      </a:r>
                    </a:p>
                  </a:txBody>
                  <a:tcPr/>
                </a:tc>
                <a:tc>
                  <a:txBody>
                    <a:bodyPr/>
                    <a:lstStyle/>
                    <a:p>
                      <a:pPr algn="ctr"/>
                      <a:r>
                        <a:rPr lang="id-ID" dirty="0"/>
                        <a:t>_</a:t>
                      </a:r>
                    </a:p>
                  </a:txBody>
                  <a:tcPr/>
                </a:tc>
                <a:tc>
                  <a:txBody>
                    <a:bodyPr/>
                    <a:lstStyle/>
                    <a:p>
                      <a:pPr algn="ctr"/>
                      <a:r>
                        <a:rPr lang="id-ID" dirty="0"/>
                        <a:t>_</a:t>
                      </a:r>
                    </a:p>
                  </a:txBody>
                  <a:tcPr/>
                </a:tc>
                <a:tc>
                  <a:txBody>
                    <a:bodyPr/>
                    <a:lstStyle/>
                    <a:p>
                      <a:pPr algn="ctr"/>
                      <a:r>
                        <a:rPr lang="id-ID" dirty="0"/>
                        <a:t>+</a:t>
                      </a:r>
                    </a:p>
                  </a:txBody>
                  <a:tcPr/>
                </a:tc>
                <a:extLst>
                  <a:ext uri="{0D108BD9-81ED-4DB2-BD59-A6C34878D82A}">
                    <a16:rowId xmlns="" xmlns:a16="http://schemas.microsoft.com/office/drawing/2014/main" val="2028748839"/>
                  </a:ext>
                </a:extLst>
              </a:tr>
              <a:tr h="738250">
                <a:tc>
                  <a:txBody>
                    <a:bodyPr/>
                    <a:lstStyle/>
                    <a:p>
                      <a:r>
                        <a:rPr lang="id-ID" dirty="0"/>
                        <a:t>ordinat y</a:t>
                      </a:r>
                    </a:p>
                  </a:txBody>
                  <a:tcPr/>
                </a:tc>
                <a:tc>
                  <a:txBody>
                    <a:bodyPr/>
                    <a:lstStyle/>
                    <a:p>
                      <a:pPr algn="ctr"/>
                      <a:r>
                        <a:rPr lang="id-ID" dirty="0"/>
                        <a:t>+</a:t>
                      </a:r>
                    </a:p>
                  </a:txBody>
                  <a:tcPr/>
                </a:tc>
                <a:tc>
                  <a:txBody>
                    <a:bodyPr/>
                    <a:lstStyle/>
                    <a:p>
                      <a:pPr algn="ctr"/>
                      <a:r>
                        <a:rPr lang="id-ID" dirty="0"/>
                        <a:t>_</a:t>
                      </a:r>
                    </a:p>
                  </a:txBody>
                  <a:tcPr/>
                </a:tc>
                <a:tc>
                  <a:txBody>
                    <a:bodyPr/>
                    <a:lstStyle/>
                    <a:p>
                      <a:pPr algn="ctr"/>
                      <a:r>
                        <a:rPr lang="id-ID" dirty="0"/>
                        <a:t>_</a:t>
                      </a:r>
                    </a:p>
                  </a:txBody>
                  <a:tcPr/>
                </a:tc>
                <a:tc>
                  <a:txBody>
                    <a:bodyPr/>
                    <a:lstStyle/>
                    <a:p>
                      <a:pPr algn="ctr"/>
                      <a:r>
                        <a:rPr lang="id-ID" dirty="0"/>
                        <a:t>+</a:t>
                      </a:r>
                    </a:p>
                  </a:txBody>
                  <a:tcPr/>
                </a:tc>
                <a:tc>
                  <a:txBody>
                    <a:bodyPr/>
                    <a:lstStyle/>
                    <a:p>
                      <a:r>
                        <a:rPr lang="id-ID" dirty="0"/>
                        <a:t>ordinat  y</a:t>
                      </a:r>
                    </a:p>
                  </a:txBody>
                  <a:tcPr/>
                </a:tc>
                <a:tc>
                  <a:txBody>
                    <a:bodyPr/>
                    <a:lstStyle/>
                    <a:p>
                      <a:pPr algn="ctr"/>
                      <a:r>
                        <a:rPr lang="id-ID" dirty="0"/>
                        <a:t>+</a:t>
                      </a:r>
                    </a:p>
                  </a:txBody>
                  <a:tcPr/>
                </a:tc>
                <a:tc>
                  <a:txBody>
                    <a:bodyPr/>
                    <a:lstStyle/>
                    <a:p>
                      <a:pPr algn="ctr"/>
                      <a:r>
                        <a:rPr lang="id-ID" dirty="0"/>
                        <a:t>+</a:t>
                      </a:r>
                    </a:p>
                  </a:txBody>
                  <a:tcPr/>
                </a:tc>
                <a:tc>
                  <a:txBody>
                    <a:bodyPr/>
                    <a:lstStyle/>
                    <a:p>
                      <a:pPr algn="ctr"/>
                      <a:r>
                        <a:rPr lang="id-ID" dirty="0"/>
                        <a:t>_</a:t>
                      </a:r>
                    </a:p>
                  </a:txBody>
                  <a:tcPr/>
                </a:tc>
                <a:tc>
                  <a:txBody>
                    <a:bodyPr/>
                    <a:lstStyle/>
                    <a:p>
                      <a:pPr algn="ctr"/>
                      <a:r>
                        <a:rPr lang="id-ID" dirty="0"/>
                        <a:t>_</a:t>
                      </a:r>
                    </a:p>
                  </a:txBody>
                  <a:tcPr/>
                </a:tc>
                <a:extLst>
                  <a:ext uri="{0D108BD9-81ED-4DB2-BD59-A6C34878D82A}">
                    <a16:rowId xmlns="" xmlns:a16="http://schemas.microsoft.com/office/drawing/2014/main" val="2230091936"/>
                  </a:ext>
                </a:extLst>
              </a:tr>
              <a:tr h="738250">
                <a:tc>
                  <a:txBody>
                    <a:bodyPr/>
                    <a:lstStyle/>
                    <a:p>
                      <a:r>
                        <a:rPr lang="id-ID" dirty="0"/>
                        <a:t>Sin</a:t>
                      </a:r>
                      <a:r>
                        <a:rPr lang="el-GR" dirty="0"/>
                        <a:t>α</a:t>
                      </a:r>
                      <a:r>
                        <a:rPr lang="id-ID" dirty="0"/>
                        <a:t>  </a:t>
                      </a:r>
                      <a:r>
                        <a:rPr lang="el-GR" dirty="0"/>
                        <a:t> </a:t>
                      </a:r>
                      <a:r>
                        <a:rPr lang="id-ID" dirty="0"/>
                        <a:t>    x</a:t>
                      </a:r>
                    </a:p>
                  </a:txBody>
                  <a:tcPr/>
                </a:tc>
                <a:tc>
                  <a:txBody>
                    <a:bodyPr/>
                    <a:lstStyle/>
                    <a:p>
                      <a:pPr algn="ctr"/>
                      <a:r>
                        <a:rPr lang="id-ID" dirty="0"/>
                        <a:t>+</a:t>
                      </a:r>
                    </a:p>
                  </a:txBody>
                  <a:tcPr/>
                </a:tc>
                <a:tc>
                  <a:txBody>
                    <a:bodyPr/>
                    <a:lstStyle/>
                    <a:p>
                      <a:pPr algn="ctr"/>
                      <a:r>
                        <a:rPr lang="id-ID" dirty="0"/>
                        <a:t>+</a:t>
                      </a:r>
                    </a:p>
                  </a:txBody>
                  <a:tcPr/>
                </a:tc>
                <a:tc>
                  <a:txBody>
                    <a:bodyPr/>
                    <a:lstStyle/>
                    <a:p>
                      <a:pPr algn="ctr"/>
                      <a:r>
                        <a:rPr lang="id-ID" dirty="0"/>
                        <a:t>_</a:t>
                      </a:r>
                    </a:p>
                  </a:txBody>
                  <a:tcPr/>
                </a:tc>
                <a:tc>
                  <a:txBody>
                    <a:bodyPr/>
                    <a:lstStyle/>
                    <a:p>
                      <a:pPr algn="ctr"/>
                      <a:r>
                        <a:rPr lang="id-ID" dirty="0"/>
                        <a:t>_</a:t>
                      </a:r>
                    </a:p>
                  </a:txBody>
                  <a:tcPr/>
                </a:tc>
                <a:tc>
                  <a:txBody>
                    <a:bodyPr/>
                    <a:lstStyle/>
                    <a:p>
                      <a:r>
                        <a:rPr lang="id-ID" dirty="0"/>
                        <a:t>Sin</a:t>
                      </a:r>
                      <a:r>
                        <a:rPr lang="el-GR" dirty="0"/>
                        <a:t> β</a:t>
                      </a:r>
                      <a:r>
                        <a:rPr lang="id-ID" dirty="0"/>
                        <a:t>           y</a:t>
                      </a:r>
                    </a:p>
                  </a:txBody>
                  <a:tcPr/>
                </a:tc>
                <a:tc>
                  <a:txBody>
                    <a:bodyPr/>
                    <a:lstStyle/>
                    <a:p>
                      <a:pPr algn="ctr"/>
                      <a:r>
                        <a:rPr lang="id-ID" dirty="0"/>
                        <a:t>+</a:t>
                      </a:r>
                    </a:p>
                  </a:txBody>
                  <a:tcPr/>
                </a:tc>
                <a:tc>
                  <a:txBody>
                    <a:bodyPr/>
                    <a:lstStyle/>
                    <a:p>
                      <a:pPr algn="ctr"/>
                      <a:r>
                        <a:rPr lang="id-ID" dirty="0"/>
                        <a:t>+</a:t>
                      </a:r>
                    </a:p>
                  </a:txBody>
                  <a:tcPr/>
                </a:tc>
                <a:tc>
                  <a:txBody>
                    <a:bodyPr/>
                    <a:lstStyle/>
                    <a:p>
                      <a:pPr algn="ctr"/>
                      <a:r>
                        <a:rPr lang="id-ID" dirty="0"/>
                        <a:t>_</a:t>
                      </a:r>
                    </a:p>
                  </a:txBody>
                  <a:tcPr/>
                </a:tc>
                <a:tc>
                  <a:txBody>
                    <a:bodyPr/>
                    <a:lstStyle/>
                    <a:p>
                      <a:pPr algn="ctr"/>
                      <a:r>
                        <a:rPr lang="id-ID" dirty="0"/>
                        <a:t>+</a:t>
                      </a:r>
                    </a:p>
                  </a:txBody>
                  <a:tcPr/>
                </a:tc>
                <a:extLst>
                  <a:ext uri="{0D108BD9-81ED-4DB2-BD59-A6C34878D82A}">
                    <a16:rowId xmlns="" xmlns:a16="http://schemas.microsoft.com/office/drawing/2014/main" val="698032403"/>
                  </a:ext>
                </a:extLst>
              </a:tr>
              <a:tr h="738250">
                <a:tc>
                  <a:txBody>
                    <a:bodyPr/>
                    <a:lstStyle/>
                    <a:p>
                      <a:r>
                        <a:rPr lang="id-ID" dirty="0"/>
                        <a:t>Cos </a:t>
                      </a:r>
                      <a:r>
                        <a:rPr lang="el-GR" dirty="0"/>
                        <a:t>α       </a:t>
                      </a:r>
                      <a:r>
                        <a:rPr lang="id-ID" dirty="0"/>
                        <a:t>y</a:t>
                      </a:r>
                    </a:p>
                  </a:txBody>
                  <a:tcPr/>
                </a:tc>
                <a:tc>
                  <a:txBody>
                    <a:bodyPr/>
                    <a:lstStyle/>
                    <a:p>
                      <a:pPr algn="ctr"/>
                      <a:r>
                        <a:rPr lang="id-ID" dirty="0"/>
                        <a:t>+</a:t>
                      </a:r>
                    </a:p>
                  </a:txBody>
                  <a:tcPr/>
                </a:tc>
                <a:tc>
                  <a:txBody>
                    <a:bodyPr/>
                    <a:lstStyle/>
                    <a:p>
                      <a:pPr algn="ctr"/>
                      <a:r>
                        <a:rPr lang="id-ID" dirty="0"/>
                        <a:t>_</a:t>
                      </a:r>
                    </a:p>
                  </a:txBody>
                  <a:tcPr/>
                </a:tc>
                <a:tc>
                  <a:txBody>
                    <a:bodyPr/>
                    <a:lstStyle/>
                    <a:p>
                      <a:pPr algn="ctr"/>
                      <a:r>
                        <a:rPr lang="id-ID" dirty="0"/>
                        <a:t>_</a:t>
                      </a:r>
                    </a:p>
                  </a:txBody>
                  <a:tcPr/>
                </a:tc>
                <a:tc>
                  <a:txBody>
                    <a:bodyPr/>
                    <a:lstStyle/>
                    <a:p>
                      <a:pPr algn="ctr"/>
                      <a:r>
                        <a:rPr lang="id-ID" dirty="0"/>
                        <a:t>+</a:t>
                      </a:r>
                    </a:p>
                  </a:txBody>
                  <a:tcPr/>
                </a:tc>
                <a:tc>
                  <a:txBody>
                    <a:bodyPr/>
                    <a:lstStyle/>
                    <a:p>
                      <a:r>
                        <a:rPr lang="id-ID" dirty="0"/>
                        <a:t>cos</a:t>
                      </a:r>
                      <a:r>
                        <a:rPr lang="el-GR" dirty="0"/>
                        <a:t> β</a:t>
                      </a:r>
                      <a:r>
                        <a:rPr lang="id-ID" dirty="0"/>
                        <a:t>            x</a:t>
                      </a:r>
                    </a:p>
                  </a:txBody>
                  <a:tcPr/>
                </a:tc>
                <a:tc>
                  <a:txBody>
                    <a:bodyPr/>
                    <a:lstStyle/>
                    <a:p>
                      <a:pPr algn="ctr"/>
                      <a:r>
                        <a:rPr lang="id-ID" dirty="0"/>
                        <a:t>+</a:t>
                      </a:r>
                    </a:p>
                  </a:txBody>
                  <a:tcPr/>
                </a:tc>
                <a:tc>
                  <a:txBody>
                    <a:bodyPr/>
                    <a:lstStyle/>
                    <a:p>
                      <a:pPr algn="ctr"/>
                      <a:r>
                        <a:rPr lang="id-ID" dirty="0"/>
                        <a:t>_</a:t>
                      </a:r>
                    </a:p>
                  </a:txBody>
                  <a:tcPr/>
                </a:tc>
                <a:tc>
                  <a:txBody>
                    <a:bodyPr/>
                    <a:lstStyle/>
                    <a:p>
                      <a:pPr algn="ctr"/>
                      <a:r>
                        <a:rPr lang="id-ID" dirty="0"/>
                        <a:t>_</a:t>
                      </a:r>
                    </a:p>
                  </a:txBody>
                  <a:tcPr/>
                </a:tc>
                <a:tc>
                  <a:txBody>
                    <a:bodyPr/>
                    <a:lstStyle/>
                    <a:p>
                      <a:pPr algn="ctr"/>
                      <a:r>
                        <a:rPr lang="id-ID" dirty="0"/>
                        <a:t>+</a:t>
                      </a:r>
                    </a:p>
                  </a:txBody>
                  <a:tcPr/>
                </a:tc>
                <a:extLst>
                  <a:ext uri="{0D108BD9-81ED-4DB2-BD59-A6C34878D82A}">
                    <a16:rowId xmlns="" xmlns:a16="http://schemas.microsoft.com/office/drawing/2014/main" val="307798947"/>
                  </a:ext>
                </a:extLst>
              </a:tr>
              <a:tr h="738250">
                <a:tc>
                  <a:txBody>
                    <a:bodyPr/>
                    <a:lstStyle/>
                    <a:p>
                      <a:r>
                        <a:rPr lang="id-ID" dirty="0"/>
                        <a:t>tg</a:t>
                      </a:r>
                      <a:r>
                        <a:rPr lang="el-GR" dirty="0"/>
                        <a:t> α</a:t>
                      </a:r>
                      <a:r>
                        <a:rPr lang="id-ID" dirty="0"/>
                        <a:t>            x/y</a:t>
                      </a:r>
                    </a:p>
                  </a:txBody>
                  <a:tcPr/>
                </a:tc>
                <a:tc>
                  <a:txBody>
                    <a:bodyPr/>
                    <a:lstStyle/>
                    <a:p>
                      <a:pPr algn="ctr"/>
                      <a:r>
                        <a:rPr lang="id-ID" dirty="0"/>
                        <a:t>+</a:t>
                      </a:r>
                    </a:p>
                  </a:txBody>
                  <a:tcPr/>
                </a:tc>
                <a:tc>
                  <a:txBody>
                    <a:bodyPr/>
                    <a:lstStyle/>
                    <a:p>
                      <a:pPr algn="ctr"/>
                      <a:r>
                        <a:rPr lang="id-ID" dirty="0"/>
                        <a:t>_</a:t>
                      </a:r>
                    </a:p>
                  </a:txBody>
                  <a:tcPr/>
                </a:tc>
                <a:tc>
                  <a:txBody>
                    <a:bodyPr/>
                    <a:lstStyle/>
                    <a:p>
                      <a:pPr algn="ctr"/>
                      <a:r>
                        <a:rPr lang="id-ID" dirty="0"/>
                        <a:t>+</a:t>
                      </a:r>
                    </a:p>
                  </a:txBody>
                  <a:tcPr/>
                </a:tc>
                <a:tc>
                  <a:txBody>
                    <a:bodyPr/>
                    <a:lstStyle/>
                    <a:p>
                      <a:pPr algn="ctr"/>
                      <a:r>
                        <a:rPr lang="id-ID" dirty="0"/>
                        <a:t>_</a:t>
                      </a:r>
                    </a:p>
                  </a:txBody>
                  <a:tcPr/>
                </a:tc>
                <a:tc>
                  <a:txBody>
                    <a:bodyPr/>
                    <a:lstStyle/>
                    <a:p>
                      <a:r>
                        <a:rPr lang="id-ID" dirty="0"/>
                        <a:t>tg</a:t>
                      </a:r>
                      <a:r>
                        <a:rPr lang="el-GR" dirty="0"/>
                        <a:t>α</a:t>
                      </a:r>
                      <a:r>
                        <a:rPr lang="id-ID" dirty="0"/>
                        <a:t>           y/x</a:t>
                      </a:r>
                    </a:p>
                  </a:txBody>
                  <a:tcPr/>
                </a:tc>
                <a:tc>
                  <a:txBody>
                    <a:bodyPr/>
                    <a:lstStyle/>
                    <a:p>
                      <a:pPr algn="ctr"/>
                      <a:r>
                        <a:rPr lang="id-ID" dirty="0"/>
                        <a:t>+</a:t>
                      </a:r>
                    </a:p>
                  </a:txBody>
                  <a:tcPr/>
                </a:tc>
                <a:tc>
                  <a:txBody>
                    <a:bodyPr/>
                    <a:lstStyle/>
                    <a:p>
                      <a:pPr algn="ctr"/>
                      <a:r>
                        <a:rPr lang="id-ID" dirty="0"/>
                        <a:t>_</a:t>
                      </a:r>
                    </a:p>
                  </a:txBody>
                  <a:tcPr/>
                </a:tc>
                <a:tc>
                  <a:txBody>
                    <a:bodyPr/>
                    <a:lstStyle/>
                    <a:p>
                      <a:pPr algn="ctr"/>
                      <a:r>
                        <a:rPr lang="id-ID" dirty="0"/>
                        <a:t>+</a:t>
                      </a:r>
                    </a:p>
                  </a:txBody>
                  <a:tcPr/>
                </a:tc>
                <a:tc>
                  <a:txBody>
                    <a:bodyPr/>
                    <a:lstStyle/>
                    <a:p>
                      <a:pPr algn="ctr"/>
                      <a:r>
                        <a:rPr lang="id-ID" dirty="0"/>
                        <a:t>+</a:t>
                      </a:r>
                    </a:p>
                  </a:txBody>
                  <a:tcPr/>
                </a:tc>
                <a:extLst>
                  <a:ext uri="{0D108BD9-81ED-4DB2-BD59-A6C34878D82A}">
                    <a16:rowId xmlns="" xmlns:a16="http://schemas.microsoft.com/office/drawing/2014/main" val="3116382923"/>
                  </a:ext>
                </a:extLst>
              </a:tr>
            </a:tbl>
          </a:graphicData>
        </a:graphic>
      </p:graphicFrame>
      <p:cxnSp>
        <p:nvCxnSpPr>
          <p:cNvPr id="9" name="Straight Arrow Connector 8">
            <a:extLst>
              <a:ext uri="{FF2B5EF4-FFF2-40B4-BE49-F238E27FC236}">
                <a16:creationId xmlns="" xmlns:a16="http://schemas.microsoft.com/office/drawing/2014/main" id="{EC8024B0-306E-4ED0-8CB7-754A8594C753}"/>
              </a:ext>
            </a:extLst>
          </p:cNvPr>
          <p:cNvCxnSpPr>
            <a:cxnSpLocks/>
          </p:cNvCxnSpPr>
          <p:nvPr/>
        </p:nvCxnSpPr>
        <p:spPr>
          <a:xfrm>
            <a:off x="1399309" y="4461163"/>
            <a:ext cx="23552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 xmlns:a16="http://schemas.microsoft.com/office/drawing/2014/main" id="{96B7C4CA-7D96-4B36-B0DF-78DC70FF6D58}"/>
              </a:ext>
            </a:extLst>
          </p:cNvPr>
          <p:cNvCxnSpPr>
            <a:cxnSpLocks/>
          </p:cNvCxnSpPr>
          <p:nvPr/>
        </p:nvCxnSpPr>
        <p:spPr>
          <a:xfrm>
            <a:off x="1517073" y="5084619"/>
            <a:ext cx="2424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 xmlns:a16="http://schemas.microsoft.com/office/drawing/2014/main" id="{DDAB77CF-27C3-4364-A828-5C130D547C80}"/>
              </a:ext>
            </a:extLst>
          </p:cNvPr>
          <p:cNvCxnSpPr>
            <a:cxnSpLocks/>
          </p:cNvCxnSpPr>
          <p:nvPr/>
        </p:nvCxnSpPr>
        <p:spPr>
          <a:xfrm>
            <a:off x="6788727" y="4461163"/>
            <a:ext cx="33250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 xmlns:a16="http://schemas.microsoft.com/office/drawing/2014/main" id="{DA09CFA4-2998-4C02-B710-794A9529FA5C}"/>
              </a:ext>
            </a:extLst>
          </p:cNvPr>
          <p:cNvCxnSpPr>
            <a:cxnSpLocks/>
          </p:cNvCxnSpPr>
          <p:nvPr/>
        </p:nvCxnSpPr>
        <p:spPr>
          <a:xfrm>
            <a:off x="6788727" y="5084619"/>
            <a:ext cx="33250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 xmlns:a16="http://schemas.microsoft.com/office/drawing/2014/main" id="{47F46CF2-8A79-4545-B0C7-70CDFBCB9F47}"/>
              </a:ext>
            </a:extLst>
          </p:cNvPr>
          <p:cNvCxnSpPr>
            <a:cxnSpLocks/>
          </p:cNvCxnSpPr>
          <p:nvPr/>
        </p:nvCxnSpPr>
        <p:spPr>
          <a:xfrm>
            <a:off x="6594764" y="5708073"/>
            <a:ext cx="3602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 xmlns:a16="http://schemas.microsoft.com/office/drawing/2014/main" id="{42DC4740-F39B-45AB-BECC-E34882203B4B}"/>
              </a:ext>
            </a:extLst>
          </p:cNvPr>
          <p:cNvCxnSpPr>
            <a:cxnSpLocks/>
          </p:cNvCxnSpPr>
          <p:nvPr/>
        </p:nvCxnSpPr>
        <p:spPr>
          <a:xfrm>
            <a:off x="1517073" y="5708073"/>
            <a:ext cx="24245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37564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E48550-369E-4B48-8B98-4C8C1162FF9A}"/>
              </a:ext>
            </a:extLst>
          </p:cNvPr>
          <p:cNvSpPr>
            <a:spLocks noGrp="1"/>
          </p:cNvSpPr>
          <p:nvPr>
            <p:ph type="title"/>
          </p:nvPr>
        </p:nvSpPr>
        <p:spPr>
          <a:xfrm>
            <a:off x="831274" y="498764"/>
            <a:ext cx="10216138" cy="568035"/>
          </a:xfrm>
        </p:spPr>
        <p:txBody>
          <a:bodyPr>
            <a:normAutofit fontScale="90000"/>
          </a:bodyPr>
          <a:lstStyle/>
          <a:p>
            <a:r>
              <a:rPr lang="id-ID" b="1" dirty="0">
                <a:solidFill>
                  <a:srgbClr val="212121"/>
                </a:solidFill>
                <a:latin typeface="Lato"/>
              </a:rPr>
              <a:t/>
            </a:r>
            <a:br>
              <a:rPr lang="id-ID" b="1" dirty="0">
                <a:solidFill>
                  <a:srgbClr val="212121"/>
                </a:solidFill>
                <a:latin typeface="Lato"/>
              </a:rPr>
            </a:br>
            <a:r>
              <a:rPr lang="sv-SE" b="1" dirty="0">
                <a:solidFill>
                  <a:srgbClr val="212121"/>
                </a:solidFill>
                <a:latin typeface="Lato"/>
              </a:rPr>
              <a:t>Sudut dalam Derajat Menit Detik</a:t>
            </a:r>
            <a:br>
              <a:rPr lang="sv-SE" b="1" dirty="0">
                <a:solidFill>
                  <a:srgbClr val="212121"/>
                </a:solidFill>
                <a:latin typeface="Lato"/>
              </a:rPr>
            </a:br>
            <a:endParaRPr lang="id-ID" dirty="0"/>
          </a:p>
        </p:txBody>
      </p:sp>
      <p:sp>
        <p:nvSpPr>
          <p:cNvPr id="3" name="Content Placeholder 2">
            <a:extLst>
              <a:ext uri="{FF2B5EF4-FFF2-40B4-BE49-F238E27FC236}">
                <a16:creationId xmlns="" xmlns:a16="http://schemas.microsoft.com/office/drawing/2014/main" id="{B59E23CF-2C3C-4405-9D07-AB84A24A4EA7}"/>
              </a:ext>
            </a:extLst>
          </p:cNvPr>
          <p:cNvSpPr>
            <a:spLocks noGrp="1"/>
          </p:cNvSpPr>
          <p:nvPr>
            <p:ph idx="1"/>
          </p:nvPr>
        </p:nvSpPr>
        <p:spPr>
          <a:xfrm>
            <a:off x="568037" y="1482436"/>
            <a:ext cx="11208328" cy="5250873"/>
          </a:xfrm>
        </p:spPr>
        <p:txBody>
          <a:bodyPr>
            <a:normAutofit/>
          </a:bodyPr>
          <a:lstStyle/>
          <a:p>
            <a:pPr>
              <a:spcAft>
                <a:spcPts val="600"/>
              </a:spcAft>
            </a:pPr>
            <a:r>
              <a:rPr lang="id-ID" sz="2150" dirty="0">
                <a:latin typeface="Arial Black" panose="020B0A04020102020204" pitchFamily="34" charset="0"/>
              </a:rPr>
              <a:t>Pengukuran sudut dari jarak yang sangat jauh seperti pengukuran garis lintang dan garis bujur ataupun pengukuran di bidang astronomi, dibutuhkan ketelitian yang sangat tinggi. Untuk itu hasil pengukuran dapat berupa derajat desimal.</a:t>
            </a:r>
          </a:p>
          <a:p>
            <a:pPr>
              <a:spcAft>
                <a:spcPts val="600"/>
              </a:spcAft>
            </a:pPr>
            <a:r>
              <a:rPr lang="id-ID" sz="2150" dirty="0">
                <a:latin typeface="Arial Black" panose="020B0A04020102020204" pitchFamily="34" charset="0"/>
              </a:rPr>
              <a:t>Sudut dalam derajat desimal biasa ditulis dalam bentuk derajat (°) menit (') dan detik (''), yang sering disebut dengan DMS (Degree Minute Second). Sebagai contoh 47°15' 45'' dibaca 47 derajat 15 menit 45 detik</a:t>
            </a:r>
          </a:p>
          <a:p>
            <a:pPr>
              <a:spcAft>
                <a:spcPts val="600"/>
              </a:spcAft>
            </a:pPr>
            <a:r>
              <a:rPr lang="id-ID" sz="2150" dirty="0">
                <a:latin typeface="Arial Black" panose="020B0A04020102020204" pitchFamily="34" charset="0"/>
              </a:rPr>
              <a:t>Satu derajat didefinisikan sebesar 60 menit, ditulis 1</a:t>
            </a:r>
            <a:r>
              <a:rPr lang="id-ID" sz="2150" baseline="30000" dirty="0">
                <a:latin typeface="Arial Black" panose="020B0A04020102020204" pitchFamily="34" charset="0"/>
              </a:rPr>
              <a:t>o</a:t>
            </a:r>
            <a:r>
              <a:rPr lang="id-ID" sz="2150" dirty="0">
                <a:latin typeface="Arial Black" panose="020B0A04020102020204" pitchFamily="34" charset="0"/>
              </a:rPr>
              <a:t> = 60’</a:t>
            </a:r>
          </a:p>
          <a:p>
            <a:pPr>
              <a:spcAft>
                <a:spcPts val="600"/>
              </a:spcAft>
            </a:pPr>
            <a:r>
              <a:rPr lang="fi-FI" sz="2150" dirty="0">
                <a:latin typeface="Arial Black" panose="020B0A04020102020204" pitchFamily="34" charset="0"/>
              </a:rPr>
              <a:t>Satu menit didefinisikan sebesar 60 detik, ditulis</a:t>
            </a:r>
            <a:r>
              <a:rPr lang="id-ID" sz="2150" dirty="0">
                <a:latin typeface="Arial Black" panose="020B0A04020102020204" pitchFamily="34" charset="0"/>
              </a:rPr>
              <a:t> 1’ = 60”</a:t>
            </a:r>
          </a:p>
          <a:p>
            <a:pPr>
              <a:spcAft>
                <a:spcPts val="600"/>
              </a:spcAft>
            </a:pPr>
            <a:r>
              <a:rPr lang="id-ID" sz="2150" dirty="0">
                <a:latin typeface="Arial Black" panose="020B0A04020102020204" pitchFamily="34" charset="0"/>
              </a:rPr>
              <a:t>Hubungan Putaran dengan Besar Sudut</a:t>
            </a:r>
          </a:p>
          <a:p>
            <a:pPr>
              <a:spcAft>
                <a:spcPts val="600"/>
              </a:spcAft>
            </a:pPr>
            <a:r>
              <a:rPr lang="id-ID" sz="2150" dirty="0">
                <a:latin typeface="Arial Black" panose="020B0A04020102020204" pitchFamily="34" charset="0"/>
              </a:rPr>
              <a:t>Besar sudut yang dibentuk dalam satu putaran adalah 360°, </a:t>
            </a:r>
          </a:p>
          <a:p>
            <a:pPr>
              <a:spcAft>
                <a:spcPts val="600"/>
              </a:spcAft>
            </a:pPr>
            <a:r>
              <a:rPr lang="id-ID" sz="2150" dirty="0">
                <a:latin typeface="Arial Black" panose="020B0A04020102020204" pitchFamily="34" charset="0"/>
              </a:rPr>
              <a:t>dapat ditulis 1 putaran =360</a:t>
            </a:r>
            <a:r>
              <a:rPr lang="id-ID" sz="2150" baseline="30000" dirty="0">
                <a:latin typeface="Arial Black" panose="020B0A04020102020204" pitchFamily="34" charset="0"/>
              </a:rPr>
              <a:t>o    </a:t>
            </a:r>
            <a:r>
              <a:rPr lang="id-ID" sz="2150" dirty="0">
                <a:latin typeface="Arial Black" panose="020B0A04020102020204" pitchFamily="34" charset="0"/>
              </a:rPr>
              <a:t>sehingga  1</a:t>
            </a:r>
            <a:r>
              <a:rPr lang="id-ID" sz="2150" baseline="30000" dirty="0">
                <a:latin typeface="Arial Black" panose="020B0A04020102020204" pitchFamily="34" charset="0"/>
              </a:rPr>
              <a:t>o</a:t>
            </a:r>
            <a:r>
              <a:rPr lang="id-ID" sz="2150" dirty="0">
                <a:latin typeface="Arial Black" panose="020B0A04020102020204" pitchFamily="34" charset="0"/>
              </a:rPr>
              <a:t>=1/360</a:t>
            </a:r>
            <a:r>
              <a:rPr lang="id-ID" sz="2150" baseline="30000" dirty="0">
                <a:latin typeface="Arial Black" panose="020B0A04020102020204" pitchFamily="34" charset="0"/>
              </a:rPr>
              <a:t>o</a:t>
            </a:r>
          </a:p>
          <a:p>
            <a:pPr>
              <a:spcAft>
                <a:spcPts val="600"/>
              </a:spcAft>
            </a:pPr>
            <a:endParaRPr lang="id-ID" sz="2150" dirty="0">
              <a:solidFill>
                <a:schemeClr val="bg1"/>
              </a:solidFill>
            </a:endParaRPr>
          </a:p>
          <a:p>
            <a:endParaRPr lang="id-ID" sz="2000" dirty="0"/>
          </a:p>
        </p:txBody>
      </p:sp>
    </p:spTree>
    <p:extLst>
      <p:ext uri="{BB962C8B-B14F-4D97-AF65-F5344CB8AC3E}">
        <p14:creationId xmlns:p14="http://schemas.microsoft.com/office/powerpoint/2010/main" val="28018549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 xmlns:a16="http://schemas.microsoft.com/office/drawing/2014/main" id="{2CA74C35-C564-472F-A88D-9B3F89C797EA}"/>
              </a:ext>
            </a:extLst>
          </p:cNvPr>
          <p:cNvSpPr/>
          <p:nvPr/>
        </p:nvSpPr>
        <p:spPr>
          <a:xfrm>
            <a:off x="526474" y="484909"/>
            <a:ext cx="11443854" cy="5575052"/>
          </a:xfrm>
          <a:prstGeom prst="rect">
            <a:avLst/>
          </a:prstGeom>
        </p:spPr>
        <p:txBody>
          <a:bodyPr wrap="square">
            <a:spAutoFit/>
          </a:bodyPr>
          <a:lstStyle/>
          <a:p>
            <a:pPr>
              <a:lnSpc>
                <a:spcPct val="150000"/>
              </a:lnSpc>
            </a:pPr>
            <a:r>
              <a:rPr lang="id-ID" sz="2400" dirty="0">
                <a:latin typeface="Arial Black" panose="020B0A04020102020204" pitchFamily="34" charset="0"/>
              </a:rPr>
              <a:t>Contoh </a:t>
            </a:r>
          </a:p>
          <a:p>
            <a:pPr>
              <a:lnSpc>
                <a:spcPct val="150000"/>
              </a:lnSpc>
            </a:pPr>
            <a:r>
              <a:rPr lang="id-ID" sz="2400" dirty="0">
                <a:latin typeface="Arial Black" panose="020B0A04020102020204" pitchFamily="34" charset="0"/>
              </a:rPr>
              <a:t>ubahlah sudut 35,12° ke dalam bentuk derajat menit dan detik</a:t>
            </a:r>
          </a:p>
          <a:p>
            <a:pPr>
              <a:lnSpc>
                <a:spcPct val="150000"/>
              </a:lnSpc>
            </a:pPr>
            <a:r>
              <a:rPr lang="id-ID" sz="2400" dirty="0">
                <a:latin typeface="Arial Black" panose="020B0A04020102020204" pitchFamily="34" charset="0"/>
              </a:rPr>
              <a:t>Jawab :</a:t>
            </a:r>
          </a:p>
          <a:p>
            <a:pPr>
              <a:lnSpc>
                <a:spcPct val="150000"/>
              </a:lnSpc>
            </a:pPr>
            <a:r>
              <a:rPr lang="id-ID" sz="2400" dirty="0">
                <a:latin typeface="Arial Black" panose="020B0A04020102020204" pitchFamily="34" charset="0"/>
              </a:rPr>
              <a:t>35,12° = 35° + 0,12°</a:t>
            </a:r>
          </a:p>
          <a:p>
            <a:pPr>
              <a:lnSpc>
                <a:spcPct val="150000"/>
              </a:lnSpc>
            </a:pPr>
            <a:r>
              <a:rPr lang="id-ID" sz="2400" dirty="0">
                <a:latin typeface="Arial Black" panose="020B0A04020102020204" pitchFamily="34" charset="0"/>
              </a:rPr>
              <a:t>35,12° = 35° + 0,12 (60')</a:t>
            </a:r>
          </a:p>
          <a:p>
            <a:pPr>
              <a:lnSpc>
                <a:spcPct val="150000"/>
              </a:lnSpc>
            </a:pPr>
            <a:r>
              <a:rPr lang="id-ID" sz="2400" dirty="0">
                <a:latin typeface="Arial Black" panose="020B0A04020102020204" pitchFamily="34" charset="0"/>
              </a:rPr>
              <a:t>35,12° = 35° + 7,2'</a:t>
            </a:r>
          </a:p>
          <a:p>
            <a:pPr>
              <a:lnSpc>
                <a:spcPct val="150000"/>
              </a:lnSpc>
            </a:pPr>
            <a:r>
              <a:rPr lang="id-ID" sz="2400" dirty="0">
                <a:latin typeface="Arial Black" panose="020B0A04020102020204" pitchFamily="34" charset="0"/>
              </a:rPr>
              <a:t>35,12° = 35° + 7' + 0,2'</a:t>
            </a:r>
          </a:p>
          <a:p>
            <a:pPr>
              <a:lnSpc>
                <a:spcPct val="150000"/>
              </a:lnSpc>
            </a:pPr>
            <a:r>
              <a:rPr lang="id-ID" sz="2400" dirty="0">
                <a:latin typeface="Arial Black" panose="020B0A04020102020204" pitchFamily="34" charset="0"/>
              </a:rPr>
              <a:t>35,12° = 35° + 7' + 0,2 (60'')</a:t>
            </a:r>
          </a:p>
          <a:p>
            <a:pPr>
              <a:lnSpc>
                <a:spcPct val="150000"/>
              </a:lnSpc>
            </a:pPr>
            <a:r>
              <a:rPr lang="id-ID" sz="2400" dirty="0">
                <a:latin typeface="Arial Black" panose="020B0A04020102020204" pitchFamily="34" charset="0"/>
              </a:rPr>
              <a:t>35,12° = 35° + 7' + 12''</a:t>
            </a:r>
          </a:p>
          <a:p>
            <a:pPr>
              <a:lnSpc>
                <a:spcPct val="150000"/>
              </a:lnSpc>
            </a:pPr>
            <a:r>
              <a:rPr lang="id-ID" sz="2400" dirty="0">
                <a:latin typeface="Arial Black" panose="020B0A04020102020204" pitchFamily="34" charset="0"/>
              </a:rPr>
              <a:t>35,12° = 35°7'12''</a:t>
            </a:r>
          </a:p>
        </p:txBody>
      </p:sp>
    </p:spTree>
    <p:extLst>
      <p:ext uri="{BB962C8B-B14F-4D97-AF65-F5344CB8AC3E}">
        <p14:creationId xmlns:p14="http://schemas.microsoft.com/office/powerpoint/2010/main" val="21172425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1CEBA8F4-F924-455E-8B43-1834D35D14E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162790"/>
            <a:ext cx="12067309" cy="6695209"/>
          </a:xfrm>
          <a:prstGeom prst="rect">
            <a:avLst/>
          </a:prstGeom>
          <a:noFill/>
        </p:spPr>
      </p:pic>
    </p:spTree>
    <p:extLst>
      <p:ext uri="{BB962C8B-B14F-4D97-AF65-F5344CB8AC3E}">
        <p14:creationId xmlns:p14="http://schemas.microsoft.com/office/powerpoint/2010/main" val="26922356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E41A6475-CBD3-4919-A1FA-767770524F69}"/>
              </a:ext>
            </a:extLst>
          </p:cNvPr>
          <p:cNvPicPr/>
          <p:nvPr/>
        </p:nvPicPr>
        <p:blipFill>
          <a:blip r:embed="rId2"/>
          <a:stretch>
            <a:fillRect/>
          </a:stretch>
        </p:blipFill>
        <p:spPr>
          <a:xfrm>
            <a:off x="112972" y="0"/>
            <a:ext cx="12079027" cy="6858000"/>
          </a:xfrm>
          <a:prstGeom prst="rect">
            <a:avLst/>
          </a:prstGeom>
        </p:spPr>
      </p:pic>
    </p:spTree>
    <p:extLst>
      <p:ext uri="{BB962C8B-B14F-4D97-AF65-F5344CB8AC3E}">
        <p14:creationId xmlns:p14="http://schemas.microsoft.com/office/powerpoint/2010/main" val="9175337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FED1F9-1B6B-4DFC-B6A0-AA739FD99A54}"/>
              </a:ext>
            </a:extLst>
          </p:cNvPr>
          <p:cNvSpPr>
            <a:spLocks noGrp="1"/>
          </p:cNvSpPr>
          <p:nvPr>
            <p:ph type="title"/>
          </p:nvPr>
        </p:nvSpPr>
        <p:spPr>
          <a:xfrm>
            <a:off x="387927" y="651164"/>
            <a:ext cx="10778838" cy="1177636"/>
          </a:xfrm>
        </p:spPr>
        <p:txBody>
          <a:bodyPr>
            <a:normAutofit fontScale="90000"/>
          </a:bodyPr>
          <a:lstStyle/>
          <a:p>
            <a:pPr marL="450215">
              <a:lnSpc>
                <a:spcPct val="107000"/>
              </a:lnSpc>
              <a:spcAft>
                <a:spcPts val="800"/>
              </a:spcAft>
            </a:pPr>
            <a:r>
              <a:rPr lang="id-ID" sz="2800" dirty="0">
                <a:latin typeface="Calibri" panose="020F0502020204030204" pitchFamily="34" charset="0"/>
                <a:ea typeface="Calibri" panose="020F0502020204030204" pitchFamily="34" charset="0"/>
                <a:cs typeface="Times New Roman" panose="02020603050405020304" pitchFamily="18" charset="0"/>
              </a:rPr>
              <a:t/>
            </a:r>
            <a:br>
              <a:rPr lang="id-ID" sz="2800" dirty="0">
                <a:latin typeface="Calibri" panose="020F0502020204030204" pitchFamily="34" charset="0"/>
                <a:ea typeface="Calibri" panose="020F0502020204030204" pitchFamily="34" charset="0"/>
                <a:cs typeface="Times New Roman" panose="02020603050405020304" pitchFamily="18" charset="0"/>
              </a:rPr>
            </a:br>
            <a:r>
              <a:rPr lang="id-ID" sz="2800" dirty="0">
                <a:latin typeface="Calibri" panose="020F0502020204030204" pitchFamily="34" charset="0"/>
                <a:ea typeface="Calibri" panose="020F0502020204030204" pitchFamily="34" charset="0"/>
                <a:cs typeface="Times New Roman" panose="02020603050405020304" pitchFamily="18" charset="0"/>
              </a:rPr>
              <a:t>Dasar untuk mengukur besaran sudut ialah lingkaran yang dibagi dalam empat bagian, yang dinamakan kuadran yaitu kuadran I,II,III dan kuadran IV.</a:t>
            </a:r>
            <a:br>
              <a:rPr lang="id-ID" sz="2800" dirty="0">
                <a:latin typeface="Calibri" panose="020F0502020204030204" pitchFamily="34" charset="0"/>
                <a:ea typeface="Calibri" panose="020F0502020204030204" pitchFamily="34" charset="0"/>
                <a:cs typeface="Times New Roman" panose="02020603050405020304" pitchFamily="18" charset="0"/>
              </a:rPr>
            </a:br>
            <a:endParaRPr lang="id-ID" sz="2800" dirty="0"/>
          </a:p>
        </p:txBody>
      </p:sp>
      <p:sp>
        <p:nvSpPr>
          <p:cNvPr id="3" name="Content Placeholder 2">
            <a:extLst>
              <a:ext uri="{FF2B5EF4-FFF2-40B4-BE49-F238E27FC236}">
                <a16:creationId xmlns="" xmlns:a16="http://schemas.microsoft.com/office/drawing/2014/main" id="{EA5DEC7C-E089-492F-91FD-7EBB17CB9BFE}"/>
              </a:ext>
            </a:extLst>
          </p:cNvPr>
          <p:cNvSpPr>
            <a:spLocks noGrp="1"/>
          </p:cNvSpPr>
          <p:nvPr>
            <p:ph idx="1"/>
          </p:nvPr>
        </p:nvSpPr>
        <p:spPr>
          <a:xfrm>
            <a:off x="872837" y="1828800"/>
            <a:ext cx="10196946" cy="4876800"/>
          </a:xfrm>
        </p:spPr>
        <p:txBody>
          <a:bodyPr>
            <a:normAutofit/>
          </a:bodyPr>
          <a:lstStyle/>
          <a:p>
            <a:pPr marL="442913" lvl="0" indent="-442913">
              <a:lnSpc>
                <a:spcPct val="107000"/>
              </a:lnSpc>
              <a:buAutoNum type="arabicPeriod"/>
            </a:pPr>
            <a:r>
              <a:rPr lang="id-ID" sz="4200" dirty="0">
                <a:latin typeface="Arial Black" panose="020B0A04020102020204" pitchFamily="34" charset="0"/>
                <a:ea typeface="Calibri" panose="020F0502020204030204" pitchFamily="34" charset="0"/>
                <a:cs typeface="Times New Roman" panose="02020603050405020304" pitchFamily="18" charset="0"/>
              </a:rPr>
              <a:t>Sistem Segsagesimal</a:t>
            </a:r>
          </a:p>
          <a:p>
            <a:pPr marL="0" lvl="0" indent="0">
              <a:lnSpc>
                <a:spcPct val="107000"/>
              </a:lnSpc>
              <a:buNone/>
            </a:pPr>
            <a:r>
              <a:rPr lang="id-ID" sz="3500" dirty="0">
                <a:latin typeface="Calibri" panose="020F0502020204030204" pitchFamily="34" charset="0"/>
                <a:ea typeface="Calibri" panose="020F0502020204030204" pitchFamily="34" charset="0"/>
                <a:cs typeface="Times New Roman" panose="02020603050405020304" pitchFamily="18" charset="0"/>
              </a:rPr>
              <a:t>        </a:t>
            </a:r>
            <a:r>
              <a:rPr lang="id-ID" sz="2200" dirty="0">
                <a:latin typeface="Calibri" panose="020F0502020204030204" pitchFamily="34" charset="0"/>
                <a:ea typeface="Calibri" panose="020F0502020204030204" pitchFamily="34" charset="0"/>
                <a:cs typeface="Times New Roman" panose="02020603050405020304" pitchFamily="18" charset="0"/>
              </a:rPr>
              <a:t>Lingkaran dibagi atas 360 bagian yang sama dan tiap bagian disebut derajat.</a:t>
            </a:r>
          </a:p>
          <a:p>
            <a:pPr marL="0" lvl="0" indent="0">
              <a:lnSpc>
                <a:spcPct val="107000"/>
              </a:lnSpc>
              <a:buNone/>
              <a:tabLst>
                <a:tab pos="623888" algn="l"/>
              </a:tabLst>
            </a:pPr>
            <a:r>
              <a:rPr lang="id-ID" sz="2200" dirty="0">
                <a:latin typeface="Calibri" panose="020F0502020204030204" pitchFamily="34" charset="0"/>
                <a:ea typeface="Calibri" panose="020F0502020204030204" pitchFamily="34" charset="0"/>
                <a:cs typeface="Times New Roman" panose="02020603050405020304" pitchFamily="18" charset="0"/>
              </a:rPr>
              <a:t>	    Maka 1 kuadran = 90</a:t>
            </a:r>
            <a:r>
              <a:rPr lang="id-ID" sz="2200" baseline="30000" dirty="0">
                <a:latin typeface="Calibri" panose="020F0502020204030204" pitchFamily="34" charset="0"/>
                <a:ea typeface="Calibri" panose="020F0502020204030204" pitchFamily="34" charset="0"/>
                <a:cs typeface="Times New Roman" panose="02020603050405020304" pitchFamily="18" charset="0"/>
              </a:rPr>
              <a:t>0.</a:t>
            </a:r>
            <a:endParaRPr lang="id-ID" sz="2200" dirty="0">
              <a:latin typeface="Calibri" panose="020F0502020204030204" pitchFamily="34" charset="0"/>
              <a:ea typeface="Calibri" panose="020F0502020204030204" pitchFamily="34" charset="0"/>
              <a:cs typeface="Times New Roman" panose="02020603050405020304" pitchFamily="18" charset="0"/>
            </a:endParaRPr>
          </a:p>
          <a:p>
            <a:pPr marL="1364615" lvl="2" defTabSz="539750">
              <a:lnSpc>
                <a:spcPct val="107000"/>
              </a:lnSpc>
              <a:tabLst>
                <a:tab pos="442913" algn="l"/>
              </a:tabLst>
            </a:pPr>
            <a:r>
              <a:rPr lang="id-ID" sz="1400" dirty="0">
                <a:latin typeface="Calibri" panose="020F0502020204030204" pitchFamily="34" charset="0"/>
                <a:ea typeface="Calibri" panose="020F0502020204030204" pitchFamily="34" charset="0"/>
                <a:cs typeface="Times New Roman" panose="02020603050405020304" pitchFamily="18" charset="0"/>
              </a:rPr>
              <a:t> </a:t>
            </a:r>
            <a:r>
              <a:rPr lang="id-ID" dirty="0">
                <a:latin typeface="Calibri" panose="020F0502020204030204" pitchFamily="34" charset="0"/>
                <a:ea typeface="Calibri" panose="020F0502020204030204" pitchFamily="34" charset="0"/>
                <a:cs typeface="Times New Roman" panose="02020603050405020304" pitchFamily="18" charset="0"/>
              </a:rPr>
              <a:t>1</a:t>
            </a:r>
            <a:r>
              <a:rPr lang="id-ID" baseline="30000" dirty="0">
                <a:latin typeface="Calibri" panose="020F0502020204030204" pitchFamily="34" charset="0"/>
                <a:ea typeface="Calibri" panose="020F0502020204030204" pitchFamily="34" charset="0"/>
                <a:cs typeface="Times New Roman" panose="02020603050405020304" pitchFamily="18" charset="0"/>
              </a:rPr>
              <a:t>o</a:t>
            </a:r>
            <a:r>
              <a:rPr lang="id-ID" dirty="0">
                <a:latin typeface="Calibri" panose="020F0502020204030204" pitchFamily="34" charset="0"/>
                <a:ea typeface="Calibri" panose="020F0502020204030204" pitchFamily="34" charset="0"/>
                <a:cs typeface="Times New Roman" panose="02020603050405020304" pitchFamily="18" charset="0"/>
              </a:rPr>
              <a:t> = 60’            1’ = 60”            1</a:t>
            </a:r>
            <a:r>
              <a:rPr lang="id-ID" baseline="30000" dirty="0">
                <a:latin typeface="Calibri" panose="020F0502020204030204" pitchFamily="34" charset="0"/>
                <a:ea typeface="Calibri" panose="020F0502020204030204" pitchFamily="34" charset="0"/>
                <a:cs typeface="Times New Roman" panose="02020603050405020304" pitchFamily="18" charset="0"/>
              </a:rPr>
              <a:t>o</a:t>
            </a:r>
            <a:r>
              <a:rPr lang="id-ID" dirty="0">
                <a:latin typeface="Calibri" panose="020F0502020204030204" pitchFamily="34" charset="0"/>
                <a:ea typeface="Calibri" panose="020F0502020204030204" pitchFamily="34" charset="0"/>
                <a:cs typeface="Times New Roman" panose="02020603050405020304" pitchFamily="18" charset="0"/>
              </a:rPr>
              <a:t> = 3600”</a:t>
            </a:r>
          </a:p>
          <a:p>
            <a:pPr marL="1364615" lvl="2">
              <a:lnSpc>
                <a:spcPct val="107000"/>
              </a:lnSpc>
            </a:pPr>
            <a:r>
              <a:rPr lang="id-ID" dirty="0">
                <a:latin typeface="Calibri" panose="020F0502020204030204" pitchFamily="34" charset="0"/>
                <a:ea typeface="Calibri" panose="020F0502020204030204" pitchFamily="34" charset="0"/>
                <a:cs typeface="Times New Roman" panose="02020603050405020304" pitchFamily="18" charset="0"/>
              </a:rPr>
              <a:t>Cara menuliskanya adalah </a:t>
            </a:r>
            <a:r>
              <a:rPr lang="pt-BR" dirty="0">
                <a:latin typeface="Calibri" panose="020F0502020204030204" pitchFamily="34" charset="0"/>
                <a:ea typeface="Calibri" panose="020F0502020204030204" pitchFamily="34" charset="0"/>
                <a:cs typeface="Times New Roman" panose="02020603050405020304" pitchFamily="18" charset="0"/>
              </a:rPr>
              <a:t> 1</a:t>
            </a:r>
            <a:r>
              <a:rPr lang="pt-BR" baseline="30000" dirty="0">
                <a:latin typeface="Calibri" panose="020F0502020204030204" pitchFamily="34" charset="0"/>
                <a:ea typeface="Calibri" panose="020F0502020204030204" pitchFamily="34" charset="0"/>
                <a:cs typeface="Times New Roman" panose="02020603050405020304" pitchFamily="18" charset="0"/>
              </a:rPr>
              <a:t>o</a:t>
            </a:r>
            <a:r>
              <a:rPr lang="pt-BR" dirty="0">
                <a:latin typeface="Calibri" panose="020F0502020204030204" pitchFamily="34" charset="0"/>
                <a:ea typeface="Calibri" panose="020F0502020204030204" pitchFamily="34" charset="0"/>
                <a:cs typeface="Times New Roman" panose="02020603050405020304" pitchFamily="18" charset="0"/>
              </a:rPr>
              <a:t> = 60’ = 3600” dan 1’ = 60” </a:t>
            </a:r>
            <a:endParaRPr lang="id-ID" dirty="0">
              <a:latin typeface="Calibri" panose="020F0502020204030204" pitchFamily="34" charset="0"/>
              <a:ea typeface="Calibri" panose="020F0502020204030204" pitchFamily="34" charset="0"/>
              <a:cs typeface="Times New Roman" panose="02020603050405020304" pitchFamily="18" charset="0"/>
            </a:endParaRPr>
          </a:p>
          <a:p>
            <a:pPr marL="803275"/>
            <a:r>
              <a:rPr lang="id-ID" sz="2400" dirty="0"/>
              <a:t>Cara Segsagesimal membagi lingkaran menjad i 360 bagian dinamakan derajat, </a:t>
            </a:r>
          </a:p>
          <a:p>
            <a:pPr marL="803275"/>
            <a:r>
              <a:rPr lang="id-ID" sz="2400" dirty="0"/>
              <a:t>1 kuadran = 90</a:t>
            </a:r>
            <a:r>
              <a:rPr lang="id-ID" sz="2400" baseline="30000" dirty="0"/>
              <a:t>o</a:t>
            </a:r>
            <a:r>
              <a:rPr lang="id-ID" sz="2400" dirty="0"/>
              <a:t> , 1 derajat = 60 menit , 1 menit =  60 sekon dan jangan disebut detik karena detik lebih tepat untuk untuk satuan waktu .</a:t>
            </a:r>
          </a:p>
        </p:txBody>
      </p:sp>
    </p:spTree>
    <p:extLst>
      <p:ext uri="{BB962C8B-B14F-4D97-AF65-F5344CB8AC3E}">
        <p14:creationId xmlns:p14="http://schemas.microsoft.com/office/powerpoint/2010/main" val="37491715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274390B-2934-4814-9F17-1F5AC740AB8D}"/>
              </a:ext>
            </a:extLst>
          </p:cNvPr>
          <p:cNvSpPr>
            <a:spLocks noGrp="1"/>
          </p:cNvSpPr>
          <p:nvPr>
            <p:ph type="title"/>
          </p:nvPr>
        </p:nvSpPr>
        <p:spPr>
          <a:xfrm>
            <a:off x="1141413" y="360218"/>
            <a:ext cx="9905998" cy="706581"/>
          </a:xfrm>
        </p:spPr>
        <p:txBody>
          <a:bodyPr/>
          <a:lstStyle/>
          <a:p>
            <a:r>
              <a:rPr lang="id-ID" u="sng" dirty="0">
                <a:solidFill>
                  <a:srgbClr val="C00000"/>
                </a:solidFill>
              </a:rPr>
              <a:t>Seksagesimal</a:t>
            </a:r>
          </a:p>
        </p:txBody>
      </p:sp>
      <p:sp>
        <p:nvSpPr>
          <p:cNvPr id="3" name="Content Placeholder 2">
            <a:extLst>
              <a:ext uri="{FF2B5EF4-FFF2-40B4-BE49-F238E27FC236}">
                <a16:creationId xmlns="" xmlns:a16="http://schemas.microsoft.com/office/drawing/2014/main" id="{4536F6D6-438D-4D82-BAB9-A70F000E51BF}"/>
              </a:ext>
            </a:extLst>
          </p:cNvPr>
          <p:cNvSpPr>
            <a:spLocks noGrp="1"/>
          </p:cNvSpPr>
          <p:nvPr>
            <p:ph idx="1"/>
          </p:nvPr>
        </p:nvSpPr>
        <p:spPr>
          <a:xfrm>
            <a:off x="775855" y="1066799"/>
            <a:ext cx="10848109" cy="5569528"/>
          </a:xfrm>
        </p:spPr>
        <p:txBody>
          <a:bodyPr>
            <a:normAutofit/>
          </a:bodyPr>
          <a:lstStyle/>
          <a:p>
            <a:r>
              <a:rPr lang="id-ID" dirty="0"/>
              <a:t>Seksagesimal adalah sistem bilanganyang menggunakan angka 60 sebagai dasarnya. Sistem ini berasal dari Babilonia kuno.</a:t>
            </a:r>
          </a:p>
          <a:p>
            <a:r>
              <a:rPr lang="id-ID" dirty="0"/>
              <a:t>Cara Sexagesimal lingkaran dibagi atas 360 bagian yang sama dan tiap bagian disebut derajat. Maka 1 kuadran = 900.</a:t>
            </a:r>
          </a:p>
          <a:p>
            <a:r>
              <a:rPr lang="id-ID" dirty="0"/>
              <a:t>Cara Seksagesimal, yaitu satu lingkaran dibagi menjadi 360 bagian, satu bagiannya disebut derajat.</a:t>
            </a:r>
          </a:p>
          <a:p>
            <a:r>
              <a:rPr lang="id-ID" dirty="0"/>
              <a:t>        1</a:t>
            </a:r>
            <a:r>
              <a:rPr lang="id-ID" baseline="30000" dirty="0"/>
              <a:t>o</a:t>
            </a:r>
            <a:r>
              <a:rPr lang="id-ID" dirty="0"/>
              <a:t> = 60’            1’ = 60”            1</a:t>
            </a:r>
            <a:r>
              <a:rPr lang="id-ID" baseline="30000" dirty="0"/>
              <a:t>o</a:t>
            </a:r>
            <a:r>
              <a:rPr lang="id-ID" dirty="0"/>
              <a:t> = 3600”</a:t>
            </a:r>
          </a:p>
          <a:p>
            <a:r>
              <a:rPr lang="id-ID" sz="2400" dirty="0"/>
              <a:t>Cara menuliskannya adalah </a:t>
            </a:r>
            <a:r>
              <a:rPr lang="pt-BR" sz="2400" dirty="0"/>
              <a:t>1</a:t>
            </a:r>
            <a:r>
              <a:rPr lang="pt-BR" sz="2400" baseline="30000" dirty="0"/>
              <a:t>o</a:t>
            </a:r>
            <a:r>
              <a:rPr lang="pt-BR" sz="2400" dirty="0"/>
              <a:t> = 60’ = 3600” dan 1’ = 60” </a:t>
            </a:r>
            <a:endParaRPr lang="id-ID" sz="2400" dirty="0"/>
          </a:p>
        </p:txBody>
      </p:sp>
      <p:pic>
        <p:nvPicPr>
          <p:cNvPr id="5" name="Picture 4">
            <a:extLst>
              <a:ext uri="{FF2B5EF4-FFF2-40B4-BE49-F238E27FC236}">
                <a16:creationId xmlns="" xmlns:a16="http://schemas.microsoft.com/office/drawing/2014/main" id="{9B7F93EA-016B-46BA-AA1E-5C148F423273}"/>
              </a:ext>
            </a:extLst>
          </p:cNvPr>
          <p:cNvPicPr>
            <a:picLocks noChangeAspect="1"/>
          </p:cNvPicPr>
          <p:nvPr/>
        </p:nvPicPr>
        <p:blipFill>
          <a:blip r:embed="rId2"/>
          <a:stretch>
            <a:fillRect/>
          </a:stretch>
        </p:blipFill>
        <p:spPr>
          <a:xfrm>
            <a:off x="8215745" y="3685309"/>
            <a:ext cx="3796147" cy="2660074"/>
          </a:xfrm>
          <a:prstGeom prst="rect">
            <a:avLst/>
          </a:prstGeom>
        </p:spPr>
      </p:pic>
    </p:spTree>
    <p:extLst>
      <p:ext uri="{BB962C8B-B14F-4D97-AF65-F5344CB8AC3E}">
        <p14:creationId xmlns:p14="http://schemas.microsoft.com/office/powerpoint/2010/main" val="26968080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 xmlns:a16="http://schemas.microsoft.com/office/drawing/2014/main" id="{BC1104EF-1E11-46DC-8BAF-412B815E71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b="24590"/>
          <a:stretch/>
        </p:blipFill>
        <p:spPr bwMode="auto">
          <a:xfrm>
            <a:off x="297872" y="408709"/>
            <a:ext cx="11596255" cy="6040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4566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istem Bilangan Babilonia (Seksagesimal) presentasi">
            <a:extLst>
              <a:ext uri="{FF2B5EF4-FFF2-40B4-BE49-F238E27FC236}">
                <a16:creationId xmlns="" xmlns:a16="http://schemas.microsoft.com/office/drawing/2014/main" id="{900496CC-AC60-44F9-A6C5-5D03B9F5F1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436" y="540326"/>
            <a:ext cx="10529455" cy="5846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52045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Bilangan Seksagesimal (Berbasis 60) - Contoh Soal dan Jawaban">
            <a:extLst>
              <a:ext uri="{FF2B5EF4-FFF2-40B4-BE49-F238E27FC236}">
                <a16:creationId xmlns="" xmlns:a16="http://schemas.microsoft.com/office/drawing/2014/main" id="{1421A969-53E1-4C68-9574-B5ABB46304B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5" name="Picture 4">
            <a:extLst>
              <a:ext uri="{FF2B5EF4-FFF2-40B4-BE49-F238E27FC236}">
                <a16:creationId xmlns="" xmlns:a16="http://schemas.microsoft.com/office/drawing/2014/main" id="{75243F90-FDED-4461-B446-5AFE017FECFE}"/>
              </a:ext>
            </a:extLst>
          </p:cNvPr>
          <p:cNvPicPr>
            <a:picLocks noChangeAspect="1"/>
          </p:cNvPicPr>
          <p:nvPr/>
        </p:nvPicPr>
        <p:blipFill>
          <a:blip r:embed="rId2"/>
          <a:stretch>
            <a:fillRect/>
          </a:stretch>
        </p:blipFill>
        <p:spPr>
          <a:xfrm>
            <a:off x="900544" y="235527"/>
            <a:ext cx="10889674" cy="6345382"/>
          </a:xfrm>
          <a:prstGeom prst="rect">
            <a:avLst/>
          </a:prstGeom>
        </p:spPr>
      </p:pic>
    </p:spTree>
    <p:extLst>
      <p:ext uri="{BB962C8B-B14F-4D97-AF65-F5344CB8AC3E}">
        <p14:creationId xmlns:p14="http://schemas.microsoft.com/office/powerpoint/2010/main" val="27194100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3DAA374-C749-4954-94DD-AEE0ABCA2B29}"/>
              </a:ext>
            </a:extLst>
          </p:cNvPr>
          <p:cNvSpPr>
            <a:spLocks noGrp="1"/>
          </p:cNvSpPr>
          <p:nvPr>
            <p:ph idx="1"/>
          </p:nvPr>
        </p:nvSpPr>
        <p:spPr>
          <a:xfrm>
            <a:off x="838200" y="775855"/>
            <a:ext cx="10515600" cy="5401108"/>
          </a:xfrm>
        </p:spPr>
        <p:txBody>
          <a:bodyPr>
            <a:normAutofit fontScale="92500" lnSpcReduction="10000"/>
          </a:bodyPr>
          <a:lstStyle/>
          <a:p>
            <a:pPr marL="0" lvl="0" indent="0">
              <a:lnSpc>
                <a:spcPct val="107000"/>
              </a:lnSpc>
              <a:buNone/>
              <a:tabLst>
                <a:tab pos="457200" algn="l"/>
              </a:tabLst>
            </a:pPr>
            <a:r>
              <a:rPr lang="id-ID" sz="3400" dirty="0">
                <a:latin typeface="Arial Black" panose="020B0A04020102020204" pitchFamily="34" charset="0"/>
                <a:ea typeface="Calibri" panose="020F0502020204030204" pitchFamily="34" charset="0"/>
                <a:cs typeface="Times New Roman" panose="02020603050405020304" pitchFamily="18" charset="0"/>
              </a:rPr>
              <a:t>2. Sistem besaran sudut Sentisimal</a:t>
            </a:r>
          </a:p>
          <a:p>
            <a:pPr marL="450215">
              <a:lnSpc>
                <a:spcPct val="107000"/>
              </a:lnSpc>
            </a:pPr>
            <a:r>
              <a:rPr lang="id-ID" dirty="0">
                <a:latin typeface="Calibri" panose="020F0502020204030204" pitchFamily="34" charset="0"/>
                <a:ea typeface="Calibri" panose="020F0502020204030204" pitchFamily="34" charset="0"/>
                <a:cs typeface="Times New Roman" panose="02020603050405020304" pitchFamily="18" charset="0"/>
              </a:rPr>
              <a:t>Sistem besaran sudut sentisimal disajikan dalam besaran grid, centigrid dan centicentigrid.</a:t>
            </a:r>
          </a:p>
          <a:p>
            <a:pPr marL="450215">
              <a:lnSpc>
                <a:spcPct val="107000"/>
              </a:lnSpc>
            </a:pPr>
            <a:r>
              <a:rPr lang="id-ID" dirty="0">
                <a:latin typeface="Calibri" panose="020F0502020204030204" pitchFamily="34" charset="0"/>
                <a:ea typeface="Calibri" panose="020F0502020204030204" pitchFamily="34" charset="0"/>
                <a:cs typeface="Times New Roman" panose="02020603050405020304" pitchFamily="18" charset="0"/>
              </a:rPr>
              <a:t>Cara sentisimal membagi lingkaran dalam 400 bagian dinamakan grade , sehingga satu kuadran mempunyai 100 bagian yang dinamakan grid. </a:t>
            </a:r>
          </a:p>
          <a:p>
            <a:pPr marL="450215">
              <a:lnSpc>
                <a:spcPct val="107000"/>
              </a:lnSpc>
            </a:pPr>
            <a:r>
              <a:rPr lang="id-ID" dirty="0">
                <a:latin typeface="Calibri" panose="020F0502020204030204" pitchFamily="34" charset="0"/>
                <a:ea typeface="Calibri" panose="020F0502020204030204" pitchFamily="34" charset="0"/>
                <a:cs typeface="Times New Roman" panose="02020603050405020304" pitchFamily="18" charset="0"/>
              </a:rPr>
              <a:t>Satu grid dibagi lagi dalam 100 centigrid dan 1 centigrid dibagi lagi dalam 100 centi-centigrid. (1 centi grade =100 centi centigrade)</a:t>
            </a:r>
          </a:p>
          <a:p>
            <a:pPr marL="450215">
              <a:lnSpc>
                <a:spcPct val="107000"/>
              </a:lnSpc>
            </a:pPr>
            <a:r>
              <a:rPr lang="id-ID" dirty="0">
                <a:latin typeface="Calibri" panose="020F0502020204030204" pitchFamily="34" charset="0"/>
                <a:ea typeface="Calibri" panose="020F0502020204030204" pitchFamily="34" charset="0"/>
                <a:cs typeface="Times New Roman" panose="02020603050405020304" pitchFamily="18" charset="0"/>
              </a:rPr>
              <a:t>Dapat dituliskan sebagai berikut :</a:t>
            </a:r>
          </a:p>
          <a:p>
            <a:pPr marL="450215">
              <a:lnSpc>
                <a:spcPct val="107000"/>
              </a:lnSpc>
            </a:pPr>
            <a:r>
              <a:rPr lang="id-ID" dirty="0">
                <a:latin typeface="Calibri" panose="020F0502020204030204" pitchFamily="34" charset="0"/>
                <a:ea typeface="Calibri" panose="020F0502020204030204" pitchFamily="34" charset="0"/>
                <a:cs typeface="Times New Roman" panose="02020603050405020304" pitchFamily="18" charset="0"/>
              </a:rPr>
              <a:t>1</a:t>
            </a:r>
            <a:r>
              <a:rPr lang="id-ID" baseline="30000" dirty="0">
                <a:latin typeface="Calibri" panose="020F0502020204030204" pitchFamily="34" charset="0"/>
                <a:ea typeface="Calibri" panose="020F0502020204030204" pitchFamily="34" charset="0"/>
                <a:cs typeface="Times New Roman" panose="02020603050405020304" pitchFamily="18" charset="0"/>
              </a:rPr>
              <a:t>g</a:t>
            </a:r>
            <a:r>
              <a:rPr lang="id-ID" dirty="0">
                <a:latin typeface="Calibri" panose="020F0502020204030204" pitchFamily="34" charset="0"/>
                <a:ea typeface="Calibri" panose="020F0502020204030204" pitchFamily="34" charset="0"/>
                <a:cs typeface="Times New Roman" panose="02020603050405020304" pitchFamily="18" charset="0"/>
              </a:rPr>
              <a:t> = 100</a:t>
            </a:r>
            <a:r>
              <a:rPr lang="id-ID" baseline="30000" dirty="0">
                <a:latin typeface="Calibri" panose="020F0502020204030204" pitchFamily="34" charset="0"/>
                <a:ea typeface="Calibri" panose="020F0502020204030204" pitchFamily="34" charset="0"/>
                <a:cs typeface="Times New Roman" panose="02020603050405020304" pitchFamily="18" charset="0"/>
              </a:rPr>
              <a:t>cg</a:t>
            </a:r>
            <a:endParaRPr lang="id-ID" dirty="0">
              <a:latin typeface="Calibri" panose="020F0502020204030204" pitchFamily="34" charset="0"/>
              <a:ea typeface="Calibri" panose="020F0502020204030204" pitchFamily="34" charset="0"/>
              <a:cs typeface="Times New Roman" panose="02020603050405020304" pitchFamily="18" charset="0"/>
            </a:endParaRPr>
          </a:p>
          <a:p>
            <a:pPr marL="450215">
              <a:lnSpc>
                <a:spcPct val="107000"/>
              </a:lnSpc>
            </a:pPr>
            <a:r>
              <a:rPr lang="id-ID" dirty="0">
                <a:latin typeface="Calibri" panose="020F0502020204030204" pitchFamily="34" charset="0"/>
                <a:ea typeface="Calibri" panose="020F0502020204030204" pitchFamily="34" charset="0"/>
                <a:cs typeface="Times New Roman" panose="02020603050405020304" pitchFamily="18" charset="0"/>
              </a:rPr>
              <a:t>1</a:t>
            </a:r>
            <a:r>
              <a:rPr lang="id-ID" baseline="30000" dirty="0">
                <a:latin typeface="Calibri" panose="020F0502020204030204" pitchFamily="34" charset="0"/>
                <a:ea typeface="Calibri" panose="020F0502020204030204" pitchFamily="34" charset="0"/>
                <a:cs typeface="Times New Roman" panose="02020603050405020304" pitchFamily="18" charset="0"/>
              </a:rPr>
              <a:t>c </a:t>
            </a:r>
            <a:r>
              <a:rPr lang="id-ID" dirty="0">
                <a:latin typeface="Calibri" panose="020F0502020204030204" pitchFamily="34" charset="0"/>
                <a:ea typeface="Calibri" panose="020F0502020204030204" pitchFamily="34" charset="0"/>
                <a:cs typeface="Times New Roman" panose="02020603050405020304" pitchFamily="18" charset="0"/>
              </a:rPr>
              <a:t>= 100</a:t>
            </a:r>
            <a:r>
              <a:rPr lang="id-ID" baseline="30000" dirty="0">
                <a:latin typeface="Calibri" panose="020F0502020204030204" pitchFamily="34" charset="0"/>
                <a:ea typeface="Calibri" panose="020F0502020204030204" pitchFamily="34" charset="0"/>
                <a:cs typeface="Times New Roman" panose="02020603050405020304" pitchFamily="18" charset="0"/>
              </a:rPr>
              <a:t>ccg</a:t>
            </a:r>
            <a:endParaRPr lang="id-ID" dirty="0">
              <a:latin typeface="Calibri" panose="020F0502020204030204" pitchFamily="34" charset="0"/>
              <a:ea typeface="Calibri" panose="020F0502020204030204" pitchFamily="34" charset="0"/>
              <a:cs typeface="Times New Roman" panose="02020603050405020304" pitchFamily="18" charset="0"/>
            </a:endParaRPr>
          </a:p>
          <a:p>
            <a:pPr marL="450215">
              <a:lnSpc>
                <a:spcPct val="107000"/>
              </a:lnSpc>
            </a:pPr>
            <a:r>
              <a:rPr lang="id-ID" dirty="0">
                <a:latin typeface="Calibri" panose="020F0502020204030204" pitchFamily="34" charset="0"/>
                <a:ea typeface="Calibri" panose="020F0502020204030204" pitchFamily="34" charset="0"/>
                <a:cs typeface="Times New Roman" panose="02020603050405020304" pitchFamily="18" charset="0"/>
              </a:rPr>
              <a:t>1</a:t>
            </a:r>
            <a:r>
              <a:rPr lang="id-ID" baseline="30000" dirty="0">
                <a:latin typeface="Calibri" panose="020F0502020204030204" pitchFamily="34" charset="0"/>
                <a:ea typeface="Calibri" panose="020F0502020204030204" pitchFamily="34" charset="0"/>
                <a:cs typeface="Times New Roman" panose="02020603050405020304" pitchFamily="18" charset="0"/>
              </a:rPr>
              <a:t>g</a:t>
            </a:r>
            <a:r>
              <a:rPr lang="id-ID" dirty="0">
                <a:latin typeface="Calibri" panose="020F0502020204030204" pitchFamily="34" charset="0"/>
                <a:ea typeface="Calibri" panose="020F0502020204030204" pitchFamily="34" charset="0"/>
                <a:cs typeface="Times New Roman" panose="02020603050405020304" pitchFamily="18" charset="0"/>
              </a:rPr>
              <a:t> = 10000</a:t>
            </a:r>
            <a:r>
              <a:rPr lang="id-ID" baseline="30000" dirty="0">
                <a:latin typeface="Calibri" panose="020F0502020204030204" pitchFamily="34" charset="0"/>
                <a:ea typeface="Calibri" panose="020F0502020204030204" pitchFamily="34" charset="0"/>
                <a:cs typeface="Times New Roman" panose="02020603050405020304" pitchFamily="18" charset="0"/>
              </a:rPr>
              <a:t>ccg</a:t>
            </a:r>
            <a:endParaRPr lang="id-ID" dirty="0">
              <a:latin typeface="Calibri" panose="020F0502020204030204" pitchFamily="34" charset="0"/>
              <a:ea typeface="Calibri" panose="020F0502020204030204" pitchFamily="34" charset="0"/>
              <a:cs typeface="Times New Roman" panose="02020603050405020304" pitchFamily="18" charset="0"/>
            </a:endParaRPr>
          </a:p>
          <a:p>
            <a:endParaRPr lang="id-ID" dirty="0"/>
          </a:p>
        </p:txBody>
      </p:sp>
    </p:spTree>
    <p:extLst>
      <p:ext uri="{BB962C8B-B14F-4D97-AF65-F5344CB8AC3E}">
        <p14:creationId xmlns:p14="http://schemas.microsoft.com/office/powerpoint/2010/main" val="3786038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372C10-4A0E-412F-A7D3-4988BEE4CA28}"/>
              </a:ext>
            </a:extLst>
          </p:cNvPr>
          <p:cNvSpPr>
            <a:spLocks noGrp="1"/>
          </p:cNvSpPr>
          <p:nvPr>
            <p:ph type="title"/>
          </p:nvPr>
        </p:nvSpPr>
        <p:spPr>
          <a:xfrm>
            <a:off x="651164" y="207820"/>
            <a:ext cx="10396246" cy="637307"/>
          </a:xfrm>
        </p:spPr>
        <p:txBody>
          <a:bodyPr>
            <a:normAutofit fontScale="90000"/>
          </a:bodyPr>
          <a:lstStyle/>
          <a:p>
            <a:r>
              <a:rPr lang="id-ID" dirty="0">
                <a:latin typeface="Arial Black" panose="020B0A04020102020204" pitchFamily="34" charset="0"/>
              </a:rPr>
              <a:t>Sentisimal :</a:t>
            </a:r>
          </a:p>
        </p:txBody>
      </p:sp>
      <p:sp>
        <p:nvSpPr>
          <p:cNvPr id="3" name="Content Placeholder 2">
            <a:extLst>
              <a:ext uri="{FF2B5EF4-FFF2-40B4-BE49-F238E27FC236}">
                <a16:creationId xmlns="" xmlns:a16="http://schemas.microsoft.com/office/drawing/2014/main" id="{425D0774-05A0-43B5-BDDB-C0BD3F7BDBFE}"/>
              </a:ext>
            </a:extLst>
          </p:cNvPr>
          <p:cNvSpPr>
            <a:spLocks noGrp="1"/>
          </p:cNvSpPr>
          <p:nvPr>
            <p:ph idx="1"/>
          </p:nvPr>
        </p:nvSpPr>
        <p:spPr>
          <a:xfrm>
            <a:off x="429491" y="845128"/>
            <a:ext cx="11019703" cy="5915890"/>
          </a:xfrm>
        </p:spPr>
        <p:txBody>
          <a:bodyPr>
            <a:normAutofit fontScale="32500" lnSpcReduction="20000"/>
          </a:bodyPr>
          <a:lstStyle/>
          <a:p>
            <a:pPr>
              <a:lnSpc>
                <a:spcPct val="120000"/>
              </a:lnSpc>
              <a:spcAft>
                <a:spcPts val="600"/>
              </a:spcAft>
            </a:pPr>
            <a:r>
              <a:rPr lang="id-ID" sz="6200" dirty="0">
                <a:latin typeface="Arial Black" panose="020B0A04020102020204" pitchFamily="34" charset="0"/>
              </a:rPr>
              <a:t>Sentisimal : Sistem besaran sudut yang menyajikan sudut dengan sebutan grid, centigrid, centicentigrid. Satu putaran = 400</a:t>
            </a:r>
            <a:r>
              <a:rPr lang="id-ID" sz="6200" baseline="30000" dirty="0">
                <a:latin typeface="Arial Black" panose="020B0A04020102020204" pitchFamily="34" charset="0"/>
              </a:rPr>
              <a:t>g</a:t>
            </a:r>
            <a:r>
              <a:rPr lang="id-ID" sz="6200" dirty="0">
                <a:latin typeface="Arial Black" panose="020B0A04020102020204" pitchFamily="34" charset="0"/>
              </a:rPr>
              <a:t>, 1g=100</a:t>
            </a:r>
            <a:r>
              <a:rPr lang="id-ID" sz="6200" baseline="30000" dirty="0">
                <a:latin typeface="Arial Black" panose="020B0A04020102020204" pitchFamily="34" charset="0"/>
              </a:rPr>
              <a:t>c</a:t>
            </a:r>
            <a:r>
              <a:rPr lang="id-ID" sz="6200" dirty="0">
                <a:latin typeface="Arial Black" panose="020B0A04020102020204" pitchFamily="34" charset="0"/>
              </a:rPr>
              <a:t>, 1c=100</a:t>
            </a:r>
            <a:r>
              <a:rPr lang="id-ID" sz="6200" baseline="30000" dirty="0">
                <a:latin typeface="Arial Black" panose="020B0A04020102020204" pitchFamily="34" charset="0"/>
              </a:rPr>
              <a:t>cc</a:t>
            </a:r>
            <a:r>
              <a:rPr lang="id-ID" sz="6200" dirty="0">
                <a:latin typeface="Arial Black" panose="020B0A04020102020204" pitchFamily="34" charset="0"/>
              </a:rPr>
              <a:t>.</a:t>
            </a:r>
          </a:p>
          <a:p>
            <a:pPr>
              <a:lnSpc>
                <a:spcPct val="120000"/>
              </a:lnSpc>
              <a:spcAft>
                <a:spcPts val="600"/>
              </a:spcAft>
            </a:pPr>
            <a:r>
              <a:rPr lang="id-ID" sz="6200" dirty="0">
                <a:latin typeface="Arial Black" panose="020B0A04020102020204" pitchFamily="34" charset="0"/>
              </a:rPr>
              <a:t>Cara Sentisimal, yaitu satu lingkaran dibagi menjadi 400 bagian, satu bagiannya disebut grade.</a:t>
            </a:r>
          </a:p>
          <a:p>
            <a:pPr>
              <a:lnSpc>
                <a:spcPct val="120000"/>
              </a:lnSpc>
              <a:spcAft>
                <a:spcPts val="600"/>
              </a:spcAft>
            </a:pPr>
            <a:r>
              <a:rPr lang="id-ID" sz="6200" dirty="0">
                <a:latin typeface="Arial Black" panose="020B0A04020102020204" pitchFamily="34" charset="0"/>
              </a:rPr>
              <a:t>Sistem besaran sudut sentisimal disajikan dalam besaran grid, centigrid dan centicentigrid.</a:t>
            </a:r>
          </a:p>
          <a:p>
            <a:pPr>
              <a:lnSpc>
                <a:spcPct val="120000"/>
              </a:lnSpc>
              <a:spcAft>
                <a:spcPts val="600"/>
              </a:spcAft>
            </a:pPr>
            <a:r>
              <a:rPr lang="id-ID" sz="6200" dirty="0">
                <a:latin typeface="Arial Black" panose="020B0A04020102020204" pitchFamily="34" charset="0"/>
              </a:rPr>
              <a:t>Cara sentisimal membagi lingkaran dalam 400 bagian, sehingga satu kuadran mempunyai 100 bagian yang dinamakan grid. </a:t>
            </a:r>
          </a:p>
          <a:p>
            <a:pPr>
              <a:lnSpc>
                <a:spcPct val="120000"/>
              </a:lnSpc>
              <a:spcAft>
                <a:spcPts val="600"/>
              </a:spcAft>
            </a:pPr>
            <a:r>
              <a:rPr lang="id-ID" sz="6200" dirty="0">
                <a:latin typeface="Arial Black" panose="020B0A04020102020204" pitchFamily="34" charset="0"/>
              </a:rPr>
              <a:t>Satu grid dibagi lagi dalam 100 centigrid dan 1 centigrid dibagi lagi dalam 100 centi-centigrid.</a:t>
            </a:r>
          </a:p>
          <a:p>
            <a:r>
              <a:rPr lang="id-ID" sz="7200" dirty="0">
                <a:latin typeface="Arial Black" panose="020B0A04020102020204" pitchFamily="34" charset="0"/>
              </a:rPr>
              <a:t>Dapat dituliskan sebagai berikut :</a:t>
            </a:r>
          </a:p>
          <a:p>
            <a:r>
              <a:rPr lang="id-ID" sz="7200" dirty="0">
                <a:latin typeface="Arial Black" panose="020B0A04020102020204" pitchFamily="34" charset="0"/>
              </a:rPr>
              <a:t>1g = 100</a:t>
            </a:r>
            <a:r>
              <a:rPr lang="id-ID" sz="7200" baseline="30000" dirty="0">
                <a:latin typeface="Arial Black" panose="020B0A04020102020204" pitchFamily="34" charset="0"/>
              </a:rPr>
              <a:t>c</a:t>
            </a:r>
          </a:p>
          <a:p>
            <a:r>
              <a:rPr lang="id-ID" sz="7200" dirty="0">
                <a:latin typeface="Arial Black" panose="020B0A04020102020204" pitchFamily="34" charset="0"/>
              </a:rPr>
              <a:t>1c = 100</a:t>
            </a:r>
            <a:r>
              <a:rPr lang="id-ID" sz="7200" baseline="30000" dirty="0">
                <a:latin typeface="Arial Black" panose="020B0A04020102020204" pitchFamily="34" charset="0"/>
              </a:rPr>
              <a:t>cg</a:t>
            </a:r>
          </a:p>
          <a:p>
            <a:r>
              <a:rPr lang="id-ID" sz="7200" dirty="0">
                <a:latin typeface="Arial Black" panose="020B0A04020102020204" pitchFamily="34" charset="0"/>
              </a:rPr>
              <a:t>1g = 10000</a:t>
            </a:r>
            <a:r>
              <a:rPr lang="id-ID" sz="7200" baseline="30000" dirty="0">
                <a:latin typeface="Arial Black" panose="020B0A04020102020204" pitchFamily="34" charset="0"/>
              </a:rPr>
              <a:t>ccg</a:t>
            </a:r>
          </a:p>
          <a:p>
            <a:endParaRPr lang="id-ID" dirty="0"/>
          </a:p>
          <a:p>
            <a:endParaRPr lang="id-ID" dirty="0"/>
          </a:p>
          <a:p>
            <a:endParaRPr lang="id-ID" dirty="0"/>
          </a:p>
        </p:txBody>
      </p:sp>
      <p:pic>
        <p:nvPicPr>
          <p:cNvPr id="4" name="Picture 3">
            <a:extLst>
              <a:ext uri="{FF2B5EF4-FFF2-40B4-BE49-F238E27FC236}">
                <a16:creationId xmlns="" xmlns:a16="http://schemas.microsoft.com/office/drawing/2014/main" id="{5B25FE2E-D53E-4143-88FE-244F75259E8B}"/>
              </a:ext>
            </a:extLst>
          </p:cNvPr>
          <p:cNvPicPr>
            <a:picLocks noChangeAspect="1"/>
          </p:cNvPicPr>
          <p:nvPr/>
        </p:nvPicPr>
        <p:blipFill>
          <a:blip r:embed="rId2"/>
          <a:stretch>
            <a:fillRect/>
          </a:stretch>
        </p:blipFill>
        <p:spPr>
          <a:xfrm>
            <a:off x="4913024" y="5430982"/>
            <a:ext cx="6849485" cy="1129145"/>
          </a:xfrm>
          <a:prstGeom prst="rect">
            <a:avLst/>
          </a:prstGeom>
        </p:spPr>
      </p:pic>
    </p:spTree>
    <p:extLst>
      <p:ext uri="{BB962C8B-B14F-4D97-AF65-F5344CB8AC3E}">
        <p14:creationId xmlns:p14="http://schemas.microsoft.com/office/powerpoint/2010/main" val="18186889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75474BBB-CB98-41C5-9324-037BC7F66A9E}"/>
              </a:ext>
            </a:extLst>
          </p:cNvPr>
          <p:cNvPicPr>
            <a:picLocks noChangeAspect="1"/>
          </p:cNvPicPr>
          <p:nvPr/>
        </p:nvPicPr>
        <p:blipFill>
          <a:blip r:embed="rId2"/>
          <a:stretch>
            <a:fillRect/>
          </a:stretch>
        </p:blipFill>
        <p:spPr>
          <a:xfrm>
            <a:off x="-110836" y="0"/>
            <a:ext cx="12455236" cy="6858000"/>
          </a:xfrm>
          <a:prstGeom prst="rect">
            <a:avLst/>
          </a:prstGeom>
        </p:spPr>
      </p:pic>
    </p:spTree>
    <p:extLst>
      <p:ext uri="{BB962C8B-B14F-4D97-AF65-F5344CB8AC3E}">
        <p14:creationId xmlns:p14="http://schemas.microsoft.com/office/powerpoint/2010/main" val="41252308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0BBFB49-3D7E-4FCD-8551-1402EB1A5F85}"/>
              </a:ext>
            </a:extLst>
          </p:cNvPr>
          <p:cNvSpPr>
            <a:spLocks noGrp="1"/>
          </p:cNvSpPr>
          <p:nvPr>
            <p:ph idx="1"/>
          </p:nvPr>
        </p:nvSpPr>
        <p:spPr>
          <a:xfrm>
            <a:off x="595745" y="332509"/>
            <a:ext cx="10758055" cy="5844454"/>
          </a:xfrm>
        </p:spPr>
        <p:txBody>
          <a:bodyPr>
            <a:normAutofit fontScale="92500" lnSpcReduction="10000"/>
          </a:bodyPr>
          <a:lstStyle/>
          <a:p>
            <a:pPr marL="0" lvl="0" indent="0">
              <a:lnSpc>
                <a:spcPct val="107000"/>
              </a:lnSpc>
              <a:spcAft>
                <a:spcPts val="800"/>
              </a:spcAft>
              <a:buNone/>
              <a:tabLst>
                <a:tab pos="457200" algn="l"/>
              </a:tabLst>
            </a:pPr>
            <a:r>
              <a:rPr lang="id-ID" dirty="0">
                <a:latin typeface="Calibri" panose="020F0502020204030204" pitchFamily="34" charset="0"/>
                <a:ea typeface="Calibri" panose="020F0502020204030204" pitchFamily="34" charset="0"/>
                <a:cs typeface="Times New Roman" panose="02020603050405020304" pitchFamily="18" charset="0"/>
              </a:rPr>
              <a:t>3. </a:t>
            </a:r>
            <a:r>
              <a:rPr lang="id-ID" dirty="0">
                <a:latin typeface="Arial Black" panose="020B0A04020102020204" pitchFamily="34" charset="0"/>
                <a:ea typeface="Calibri" panose="020F0502020204030204" pitchFamily="34" charset="0"/>
                <a:cs typeface="Times New Roman" panose="02020603050405020304" pitchFamily="18" charset="0"/>
              </a:rPr>
              <a:t>Sistem besaran sudut Radian</a:t>
            </a:r>
          </a:p>
          <a:p>
            <a:pPr marL="900113" indent="-457200">
              <a:lnSpc>
                <a:spcPct val="107000"/>
              </a:lnSpc>
              <a:spcAft>
                <a:spcPts val="800"/>
              </a:spcAft>
              <a:buFont typeface="Wingdings" panose="05000000000000000000" pitchFamily="2" charset="2"/>
              <a:buChar char="§"/>
            </a:pPr>
            <a:r>
              <a:rPr lang="id-ID" sz="2900" dirty="0">
                <a:latin typeface="Arial" panose="020B0604020202020204" pitchFamily="34" charset="0"/>
                <a:ea typeface="Calibri" panose="020F0502020204030204" pitchFamily="34" charset="0"/>
                <a:cs typeface="Arial" panose="020B0604020202020204" pitchFamily="34" charset="0"/>
              </a:rPr>
              <a:t>Sistem besaran sudut radian disajikan dalam sudut panjang busur. Sudut pusat di dalam lingkaran yang mempunyai busur sama dengan jari-jari lingkaran adalah sebesar satu radian. Karena keliling lingkaran ada 2 π r = 2 π rad.</a:t>
            </a:r>
          </a:p>
          <a:p>
            <a:pPr marL="900113" lvl="0" indent="-457200">
              <a:lnSpc>
                <a:spcPct val="106000"/>
              </a:lnSpc>
              <a:buFont typeface="Wingdings" panose="05000000000000000000" pitchFamily="2" charset="2"/>
              <a:buChar char="§"/>
              <a:tabLst>
                <a:tab pos="457200" algn="l"/>
              </a:tabLst>
            </a:pP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S</a:t>
            </a:r>
            <a:r>
              <a:rPr lang="id-ID" sz="2900" spc="-20" dirty="0">
                <a:solidFill>
                  <a:srgbClr val="3B4643"/>
                </a:solidFill>
                <a:latin typeface="Arial" panose="020B0604020202020204" pitchFamily="34" charset="0"/>
                <a:ea typeface="Times New Roman" panose="02020603050405020304" pitchFamily="18" charset="0"/>
                <a:cs typeface="Arial" panose="020B0604020202020204" pitchFamily="34" charset="0"/>
              </a:rPr>
              <a:t>a</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tu</a:t>
            </a:r>
            <a:r>
              <a:rPr lang="id-ID" sz="2900" spc="-15" dirty="0">
                <a:solidFill>
                  <a:srgbClr val="3B4643"/>
                </a:solidFill>
                <a:latin typeface="Arial" panose="020B0604020202020204" pitchFamily="34" charset="0"/>
                <a:ea typeface="Times New Roman" panose="02020603050405020304" pitchFamily="18" charset="0"/>
                <a:cs typeface="Arial" panose="020B0604020202020204" pitchFamily="34" charset="0"/>
              </a:rPr>
              <a:t> </a:t>
            </a:r>
            <a:r>
              <a:rPr lang="id-ID" sz="2900" spc="-45" dirty="0">
                <a:solidFill>
                  <a:srgbClr val="3B4643"/>
                </a:solidFill>
                <a:latin typeface="Arial" panose="020B0604020202020204" pitchFamily="34" charset="0"/>
                <a:ea typeface="Times New Roman" panose="02020603050405020304" pitchFamily="18" charset="0"/>
                <a:cs typeface="Arial" panose="020B0604020202020204" pitchFamily="34" charset="0"/>
              </a:rPr>
              <a:t>r</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adian adal</a:t>
            </a:r>
            <a:r>
              <a:rPr lang="id-ID" sz="2900" spc="5" dirty="0">
                <a:solidFill>
                  <a:srgbClr val="3B4643"/>
                </a:solidFill>
                <a:latin typeface="Arial" panose="020B0604020202020204" pitchFamily="34" charset="0"/>
                <a:ea typeface="Times New Roman" panose="02020603050405020304" pitchFamily="18" charset="0"/>
                <a:cs typeface="Arial" panose="020B0604020202020204" pitchFamily="34" charset="0"/>
              </a:rPr>
              <a:t>a</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h</a:t>
            </a:r>
            <a:r>
              <a:rPr lang="id-ID" sz="2900" spc="-15" dirty="0">
                <a:solidFill>
                  <a:srgbClr val="3B4643"/>
                </a:solidFill>
                <a:latin typeface="Arial" panose="020B0604020202020204" pitchFamily="34" charset="0"/>
                <a:ea typeface="Times New Roman" panose="02020603050405020304" pitchFamily="18" charset="0"/>
                <a:cs typeface="Arial" panose="020B0604020202020204" pitchFamily="34" charset="0"/>
              </a:rPr>
              <a:t> </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sudut pus</a:t>
            </a:r>
            <a:r>
              <a:rPr lang="id-ID" sz="2900" spc="-25" dirty="0">
                <a:solidFill>
                  <a:srgbClr val="3B4643"/>
                </a:solidFill>
                <a:latin typeface="Arial" panose="020B0604020202020204" pitchFamily="34" charset="0"/>
                <a:ea typeface="Times New Roman" panose="02020603050405020304" pitchFamily="18" charset="0"/>
                <a:cs typeface="Arial" panose="020B0604020202020204" pitchFamily="34" charset="0"/>
              </a:rPr>
              <a:t>a</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t </a:t>
            </a:r>
            <a:r>
              <a:rPr lang="id-ID" sz="2900" spc="-30" dirty="0">
                <a:solidFill>
                  <a:srgbClr val="3B4643"/>
                </a:solidFill>
                <a:latin typeface="Arial" panose="020B0604020202020204" pitchFamily="34" charset="0"/>
                <a:ea typeface="Times New Roman" panose="02020603050405020304" pitchFamily="18" charset="0"/>
                <a:cs typeface="Arial" panose="020B0604020202020204" pitchFamily="34" charset="0"/>
              </a:rPr>
              <a:t>y</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ang</a:t>
            </a:r>
            <a:r>
              <a:rPr lang="id-ID" sz="2900" spc="-15" dirty="0">
                <a:solidFill>
                  <a:srgbClr val="3B4643"/>
                </a:solidFill>
                <a:latin typeface="Arial" panose="020B0604020202020204" pitchFamily="34" charset="0"/>
                <a:ea typeface="Times New Roman" panose="02020603050405020304" pitchFamily="18" charset="0"/>
                <a:cs typeface="Arial" panose="020B0604020202020204" pitchFamily="34" charset="0"/>
              </a:rPr>
              <a:t> </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be</a:t>
            </a:r>
            <a:r>
              <a:rPr lang="id-ID" sz="2900" spc="5" dirty="0">
                <a:solidFill>
                  <a:srgbClr val="3B4643"/>
                </a:solidFill>
                <a:latin typeface="Arial" panose="020B0604020202020204" pitchFamily="34" charset="0"/>
                <a:ea typeface="Times New Roman" panose="02020603050405020304" pitchFamily="18" charset="0"/>
                <a:cs typeface="Arial" panose="020B0604020202020204" pitchFamily="34" charset="0"/>
              </a:rPr>
              <a:t>r</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hadapan</a:t>
            </a:r>
            <a:r>
              <a:rPr lang="id-ID" sz="2900" spc="5" dirty="0">
                <a:solidFill>
                  <a:srgbClr val="3B4643"/>
                </a:solidFill>
                <a:latin typeface="Arial" panose="020B0604020202020204" pitchFamily="34" charset="0"/>
                <a:ea typeface="Times New Roman" panose="02020603050405020304" pitchFamily="18" charset="0"/>
                <a:cs typeface="Arial" panose="020B0604020202020204" pitchFamily="34" charset="0"/>
              </a:rPr>
              <a:t> </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den</a:t>
            </a:r>
            <a:r>
              <a:rPr lang="id-ID" sz="2900" spc="-45" dirty="0">
                <a:solidFill>
                  <a:srgbClr val="3B4643"/>
                </a:solidFill>
                <a:latin typeface="Arial" panose="020B0604020202020204" pitchFamily="34" charset="0"/>
                <a:ea typeface="Times New Roman" panose="02020603050405020304" pitchFamily="18" charset="0"/>
                <a:cs typeface="Arial" panose="020B0604020202020204" pitchFamily="34" charset="0"/>
              </a:rPr>
              <a:t>g</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an bagian busur  yang panjangnya sama dengan jari-jari lingkaran karena panjang busur  sama dengan keliling sebuah lingkaran  yang berhadapan be</a:t>
            </a:r>
            <a:r>
              <a:rPr lang="id-ID" sz="2900" spc="5" dirty="0">
                <a:solidFill>
                  <a:srgbClr val="3B4643"/>
                </a:solidFill>
                <a:latin typeface="Arial" panose="020B0604020202020204" pitchFamily="34" charset="0"/>
                <a:ea typeface="Times New Roman" panose="02020603050405020304" pitchFamily="18" charset="0"/>
                <a:cs typeface="Arial" panose="020B0604020202020204" pitchFamily="34" charset="0"/>
              </a:rPr>
              <a:t>r</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hadapan</a:t>
            </a:r>
            <a:r>
              <a:rPr lang="id-ID" sz="2900" spc="5" dirty="0">
                <a:solidFill>
                  <a:srgbClr val="3B4643"/>
                </a:solidFill>
                <a:latin typeface="Arial" panose="020B0604020202020204" pitchFamily="34" charset="0"/>
                <a:ea typeface="Times New Roman" panose="02020603050405020304" pitchFamily="18" charset="0"/>
                <a:cs typeface="Arial" panose="020B0604020202020204" pitchFamily="34" charset="0"/>
              </a:rPr>
              <a:t> </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den</a:t>
            </a:r>
            <a:r>
              <a:rPr lang="id-ID" sz="2900" spc="-45" dirty="0">
                <a:solidFill>
                  <a:srgbClr val="3B4643"/>
                </a:solidFill>
                <a:latin typeface="Arial" panose="020B0604020202020204" pitchFamily="34" charset="0"/>
                <a:ea typeface="Times New Roman" panose="02020603050405020304" pitchFamily="18" charset="0"/>
                <a:cs typeface="Arial" panose="020B0604020202020204" pitchFamily="34" charset="0"/>
              </a:rPr>
              <a:t>g</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an sudut</a:t>
            </a:r>
            <a:r>
              <a:rPr lang="id-ID" sz="2900" spc="5" dirty="0">
                <a:solidFill>
                  <a:srgbClr val="3B4643"/>
                </a:solidFill>
                <a:latin typeface="Arial" panose="020B0604020202020204" pitchFamily="34" charset="0"/>
                <a:ea typeface="Times New Roman" panose="02020603050405020304" pitchFamily="18" charset="0"/>
                <a:cs typeface="Arial" panose="020B0604020202020204" pitchFamily="34" charset="0"/>
              </a:rPr>
              <a:t> </a:t>
            </a:r>
            <a:r>
              <a:rPr lang="id-ID" sz="2900" spc="-5" dirty="0">
                <a:solidFill>
                  <a:srgbClr val="3B4643"/>
                </a:solidFill>
                <a:latin typeface="Arial" panose="020B0604020202020204" pitchFamily="34" charset="0"/>
                <a:ea typeface="Times New Roman" panose="02020603050405020304" pitchFamily="18" charset="0"/>
                <a:cs typeface="Arial" panose="020B0604020202020204" pitchFamily="34" charset="0"/>
              </a:rPr>
              <a:t>360</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a:t>
            </a:r>
            <a:r>
              <a:rPr lang="id-ID" sz="2900" spc="-10" dirty="0">
                <a:solidFill>
                  <a:srgbClr val="3B4643"/>
                </a:solidFill>
                <a:latin typeface="Arial" panose="020B0604020202020204" pitchFamily="34" charset="0"/>
                <a:ea typeface="Times New Roman" panose="02020603050405020304" pitchFamily="18" charset="0"/>
                <a:cs typeface="Arial" panose="020B0604020202020204" pitchFamily="34" charset="0"/>
              </a:rPr>
              <a:t> </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dan </a:t>
            </a:r>
            <a:r>
              <a:rPr lang="id-ID" sz="2900" spc="-70" dirty="0">
                <a:solidFill>
                  <a:srgbClr val="3B4643"/>
                </a:solidFill>
                <a:latin typeface="Arial" panose="020B0604020202020204" pitchFamily="34" charset="0"/>
                <a:ea typeface="Times New Roman" panose="02020603050405020304" pitchFamily="18" charset="0"/>
                <a:cs typeface="Arial" panose="020B0604020202020204" pitchFamily="34" charset="0"/>
              </a:rPr>
              <a:t>k</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eliling</a:t>
            </a:r>
            <a:r>
              <a:rPr lang="id-ID" sz="2900" spc="-5" dirty="0">
                <a:solidFill>
                  <a:srgbClr val="3B4643"/>
                </a:solidFill>
                <a:latin typeface="Arial" panose="020B0604020202020204" pitchFamily="34" charset="0"/>
                <a:ea typeface="Times New Roman" panose="02020603050405020304" pitchFamily="18" charset="0"/>
                <a:cs typeface="Arial" panose="020B0604020202020204" pitchFamily="34" charset="0"/>
              </a:rPr>
              <a:t> </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ling</a:t>
            </a:r>
            <a:r>
              <a:rPr lang="id-ID" sz="2900" spc="-35" dirty="0">
                <a:solidFill>
                  <a:srgbClr val="3B4643"/>
                </a:solidFill>
                <a:latin typeface="Arial" panose="020B0604020202020204" pitchFamily="34" charset="0"/>
                <a:ea typeface="Times New Roman" panose="02020603050405020304" pitchFamily="18" charset="0"/>
                <a:cs typeface="Arial" panose="020B0604020202020204" pitchFamily="34" charset="0"/>
              </a:rPr>
              <a:t>k</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a</a:t>
            </a:r>
            <a:r>
              <a:rPr lang="id-ID" sz="2900" spc="-40" dirty="0">
                <a:solidFill>
                  <a:srgbClr val="3B4643"/>
                </a:solidFill>
                <a:latin typeface="Arial" panose="020B0604020202020204" pitchFamily="34" charset="0"/>
                <a:ea typeface="Times New Roman" panose="02020603050405020304" pitchFamily="18" charset="0"/>
                <a:cs typeface="Arial" panose="020B0604020202020204" pitchFamily="34" charset="0"/>
              </a:rPr>
              <a:t>r</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an</a:t>
            </a:r>
            <a:r>
              <a:rPr lang="id-ID" sz="2900" spc="-25" dirty="0">
                <a:solidFill>
                  <a:srgbClr val="3B4643"/>
                </a:solidFill>
                <a:latin typeface="Arial" panose="020B0604020202020204" pitchFamily="34" charset="0"/>
                <a:ea typeface="Times New Roman" panose="02020603050405020304" pitchFamily="18" charset="0"/>
                <a:cs typeface="Arial" panose="020B0604020202020204" pitchFamily="34" charset="0"/>
              </a:rPr>
              <a:t> </a:t>
            </a:r>
            <a:r>
              <a:rPr lang="id-ID" sz="2900" spc="5" dirty="0">
                <a:solidFill>
                  <a:srgbClr val="3B4643"/>
                </a:solidFill>
                <a:latin typeface="Arial" panose="020B0604020202020204" pitchFamily="34" charset="0"/>
                <a:ea typeface="Times New Roman" panose="02020603050405020304" pitchFamily="18" charset="0"/>
                <a:cs typeface="Arial" panose="020B0604020202020204" pitchFamily="34" charset="0"/>
              </a:rPr>
              <a:t>(</a:t>
            </a:r>
            <a:r>
              <a:rPr lang="id-ID" sz="2900" spc="-5" dirty="0">
                <a:solidFill>
                  <a:srgbClr val="3B4643"/>
                </a:solidFill>
                <a:latin typeface="Arial" panose="020B0604020202020204" pitchFamily="34" charset="0"/>
                <a:ea typeface="Times New Roman" panose="02020603050405020304" pitchFamily="18" charset="0"/>
                <a:cs typeface="Arial" panose="020B0604020202020204" pitchFamily="34" charset="0"/>
              </a:rPr>
              <a:t>2</a:t>
            </a:r>
            <a:r>
              <a:rPr lang="el-GR"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π</a:t>
            </a:r>
            <a:r>
              <a:rPr lang="el-GR" sz="2900" spc="-20" dirty="0">
                <a:solidFill>
                  <a:srgbClr val="3B4643"/>
                </a:solidFill>
                <a:latin typeface="Arial" panose="020B0604020202020204" pitchFamily="34" charset="0"/>
                <a:ea typeface="Times New Roman" panose="02020603050405020304" pitchFamily="18" charset="0"/>
                <a:cs typeface="Arial" panose="020B0604020202020204" pitchFamily="34" charset="0"/>
              </a:rPr>
              <a:t> </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x r) ma</a:t>
            </a:r>
            <a:r>
              <a:rPr lang="id-ID" sz="2900" spc="-30" dirty="0">
                <a:solidFill>
                  <a:srgbClr val="3B4643"/>
                </a:solidFill>
                <a:latin typeface="Arial" panose="020B0604020202020204" pitchFamily="34" charset="0"/>
                <a:ea typeface="Times New Roman" panose="02020603050405020304" pitchFamily="18" charset="0"/>
                <a:cs typeface="Arial" panose="020B0604020202020204" pitchFamily="34" charset="0"/>
              </a:rPr>
              <a:t>k</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a</a:t>
            </a:r>
            <a:r>
              <a:rPr lang="id-ID" sz="2900" spc="-20" dirty="0">
                <a:solidFill>
                  <a:srgbClr val="3B4643"/>
                </a:solidFill>
                <a:latin typeface="Arial" panose="020B0604020202020204" pitchFamily="34" charset="0"/>
                <a:ea typeface="Times New Roman" panose="02020603050405020304" pitchFamily="18" charset="0"/>
                <a:cs typeface="Arial" panose="020B0604020202020204" pitchFamily="34" charset="0"/>
              </a:rPr>
              <a:t> </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a:t>
            </a:r>
            <a:r>
              <a:rPr lang="id-ID" sz="2900" spc="-140" dirty="0">
                <a:solidFill>
                  <a:srgbClr val="3B4643"/>
                </a:solidFill>
                <a:latin typeface="Arial" panose="020B0604020202020204" pitchFamily="34" charset="0"/>
                <a:ea typeface="Times New Roman" panose="02020603050405020304" pitchFamily="18" charset="0"/>
                <a:cs typeface="Arial" panose="020B0604020202020204" pitchFamily="34" charset="0"/>
              </a:rPr>
              <a:t> </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1 ling</a:t>
            </a:r>
            <a:r>
              <a:rPr lang="id-ID" sz="2900" spc="-35" dirty="0">
                <a:solidFill>
                  <a:srgbClr val="3B4643"/>
                </a:solidFill>
                <a:latin typeface="Arial" panose="020B0604020202020204" pitchFamily="34" charset="0"/>
                <a:ea typeface="Times New Roman" panose="02020603050405020304" pitchFamily="18" charset="0"/>
                <a:cs typeface="Arial" panose="020B0604020202020204" pitchFamily="34" charset="0"/>
              </a:rPr>
              <a:t>k</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a</a:t>
            </a:r>
            <a:r>
              <a:rPr lang="id-ID" sz="2900" spc="-40" dirty="0">
                <a:solidFill>
                  <a:srgbClr val="3B4643"/>
                </a:solidFill>
                <a:latin typeface="Arial" panose="020B0604020202020204" pitchFamily="34" charset="0"/>
                <a:ea typeface="Times New Roman" panose="02020603050405020304" pitchFamily="18" charset="0"/>
                <a:cs typeface="Arial" panose="020B0604020202020204" pitchFamily="34" charset="0"/>
              </a:rPr>
              <a:t>r</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an</a:t>
            </a:r>
            <a:r>
              <a:rPr lang="id-ID" sz="2900" spc="-20" dirty="0">
                <a:solidFill>
                  <a:srgbClr val="3B4643"/>
                </a:solidFill>
                <a:latin typeface="Arial" panose="020B0604020202020204" pitchFamily="34" charset="0"/>
                <a:ea typeface="Times New Roman" panose="02020603050405020304" pitchFamily="18" charset="0"/>
                <a:cs typeface="Arial" panose="020B0604020202020204" pitchFamily="34" charset="0"/>
              </a:rPr>
              <a:t> </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 2</a:t>
            </a:r>
            <a:r>
              <a:rPr lang="el-GR"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π</a:t>
            </a:r>
            <a:r>
              <a:rPr lang="el-GR" sz="2900" spc="-10" dirty="0">
                <a:solidFill>
                  <a:srgbClr val="3B4643"/>
                </a:solidFill>
                <a:latin typeface="Arial" panose="020B0604020202020204" pitchFamily="34" charset="0"/>
                <a:ea typeface="Times New Roman" panose="02020603050405020304" pitchFamily="18" charset="0"/>
                <a:cs typeface="Arial" panose="020B0604020202020204" pitchFamily="34" charset="0"/>
              </a:rPr>
              <a:t> </a:t>
            </a:r>
            <a:r>
              <a:rPr lang="id-ID" sz="2900" spc="-45" dirty="0">
                <a:solidFill>
                  <a:srgbClr val="3B4643"/>
                </a:solidFill>
                <a:latin typeface="Arial" panose="020B0604020202020204" pitchFamily="34" charset="0"/>
                <a:ea typeface="Times New Roman" panose="02020603050405020304" pitchFamily="18" charset="0"/>
                <a:cs typeface="Arial" panose="020B0604020202020204" pitchFamily="34" charset="0"/>
              </a:rPr>
              <a:t>r</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ad.</a:t>
            </a:r>
          </a:p>
          <a:p>
            <a:pPr marL="900113" lvl="0" indent="-457200">
              <a:lnSpc>
                <a:spcPct val="106000"/>
              </a:lnSpc>
              <a:buFont typeface="Wingdings" panose="05000000000000000000" pitchFamily="2" charset="2"/>
              <a:buChar char="§"/>
              <a:tabLst>
                <a:tab pos="457200" algn="l"/>
              </a:tabLst>
            </a:pPr>
            <a:r>
              <a:rPr lang="id-ID" sz="2900" spc="-5" dirty="0">
                <a:solidFill>
                  <a:srgbClr val="3B4643"/>
                </a:solidFill>
                <a:latin typeface="Arial" panose="020B0604020202020204" pitchFamily="34" charset="0"/>
                <a:ea typeface="Times New Roman" panose="02020603050405020304" pitchFamily="18" charset="0"/>
                <a:cs typeface="Arial" panose="020B0604020202020204" pitchFamily="34" charset="0"/>
              </a:rPr>
              <a:t>2</a:t>
            </a:r>
            <a:r>
              <a:rPr lang="el-GR"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π</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 = 360</a:t>
            </a:r>
            <a:r>
              <a:rPr lang="id-ID" sz="2900" baseline="30000" dirty="0">
                <a:solidFill>
                  <a:srgbClr val="3B4643"/>
                </a:solidFill>
                <a:latin typeface="Arial" panose="020B0604020202020204" pitchFamily="34" charset="0"/>
                <a:ea typeface="Times New Roman" panose="02020603050405020304" pitchFamily="18" charset="0"/>
                <a:cs typeface="Arial" panose="020B0604020202020204" pitchFamily="34" charset="0"/>
              </a:rPr>
              <a:t>o</a:t>
            </a:r>
            <a:r>
              <a:rPr lang="id-ID" sz="2900" dirty="0">
                <a:solidFill>
                  <a:srgbClr val="3B4643"/>
                </a:solidFill>
                <a:latin typeface="Arial" panose="020B0604020202020204" pitchFamily="34" charset="0"/>
                <a:ea typeface="Times New Roman" panose="02020603050405020304" pitchFamily="18" charset="0"/>
                <a:cs typeface="Arial" panose="020B0604020202020204" pitchFamily="34" charset="0"/>
              </a:rPr>
              <a:t> = 400 grade</a:t>
            </a:r>
          </a:p>
          <a:p>
            <a:pPr marL="900113" lvl="0" indent="-457200">
              <a:lnSpc>
                <a:spcPct val="106000"/>
              </a:lnSpc>
              <a:buFont typeface="Wingdings" panose="05000000000000000000" pitchFamily="2" charset="2"/>
              <a:buChar char="§"/>
              <a:tabLst>
                <a:tab pos="457200" algn="l"/>
              </a:tabLst>
            </a:pPr>
            <a:r>
              <a:rPr lang="id-ID" sz="4200" b="1" baseline="1137" dirty="0">
                <a:latin typeface="Arial" panose="020B0604020202020204" pitchFamily="34" charset="0"/>
                <a:cs typeface="Arial" panose="020B0604020202020204" pitchFamily="34" charset="0"/>
              </a:rPr>
              <a:t>1</a:t>
            </a:r>
            <a:r>
              <a:rPr lang="id-ID" sz="4200" b="1" spc="-9" baseline="1137" dirty="0">
                <a:latin typeface="Arial" panose="020B0604020202020204" pitchFamily="34" charset="0"/>
                <a:cs typeface="Arial" panose="020B0604020202020204" pitchFamily="34" charset="0"/>
              </a:rPr>
              <a:t> </a:t>
            </a:r>
            <a:r>
              <a:rPr lang="id-ID" sz="4200" b="1" spc="-44" baseline="1137" dirty="0">
                <a:latin typeface="Arial" panose="020B0604020202020204" pitchFamily="34" charset="0"/>
                <a:cs typeface="Arial" panose="020B0604020202020204" pitchFamily="34" charset="0"/>
              </a:rPr>
              <a:t>r</a:t>
            </a:r>
            <a:r>
              <a:rPr lang="id-ID" sz="4200" b="1" baseline="1137" dirty="0">
                <a:latin typeface="Arial" panose="020B0604020202020204" pitchFamily="34" charset="0"/>
                <a:cs typeface="Arial" panose="020B0604020202020204" pitchFamily="34" charset="0"/>
              </a:rPr>
              <a:t>adian</a:t>
            </a:r>
            <a:r>
              <a:rPr lang="id-ID" sz="4200" b="1" spc="-14" baseline="1137" dirty="0">
                <a:latin typeface="Arial" panose="020B0604020202020204" pitchFamily="34" charset="0"/>
                <a:cs typeface="Arial" panose="020B0604020202020204" pitchFamily="34" charset="0"/>
              </a:rPr>
              <a:t> </a:t>
            </a:r>
            <a:r>
              <a:rPr lang="id-ID" sz="4200" b="1" baseline="1137" dirty="0">
                <a:latin typeface="Arial" panose="020B0604020202020204" pitchFamily="34" charset="0"/>
                <a:cs typeface="Arial" panose="020B0604020202020204" pitchFamily="34" charset="0"/>
              </a:rPr>
              <a:t>disin</a:t>
            </a:r>
            <a:r>
              <a:rPr lang="id-ID" sz="4200" b="1" spc="-9" baseline="1137" dirty="0">
                <a:latin typeface="Arial" panose="020B0604020202020204" pitchFamily="34" charset="0"/>
                <a:cs typeface="Arial" panose="020B0604020202020204" pitchFamily="34" charset="0"/>
              </a:rPr>
              <a:t>g</a:t>
            </a:r>
            <a:r>
              <a:rPr lang="id-ID" sz="4200" b="1" spc="-34" baseline="1137" dirty="0">
                <a:latin typeface="Arial" panose="020B0604020202020204" pitchFamily="34" charset="0"/>
                <a:cs typeface="Arial" panose="020B0604020202020204" pitchFamily="34" charset="0"/>
              </a:rPr>
              <a:t>k</a:t>
            </a:r>
            <a:r>
              <a:rPr lang="id-ID" sz="4200" b="1" spc="-19" baseline="1137" dirty="0">
                <a:latin typeface="Arial" panose="020B0604020202020204" pitchFamily="34" charset="0"/>
                <a:cs typeface="Arial" panose="020B0604020202020204" pitchFamily="34" charset="0"/>
              </a:rPr>
              <a:t>a</a:t>
            </a:r>
            <a:r>
              <a:rPr lang="id-ID" sz="4200" b="1" baseline="1137" dirty="0">
                <a:latin typeface="Arial" panose="020B0604020202020204" pitchFamily="34" charset="0"/>
                <a:cs typeface="Arial" panose="020B0604020202020204" pitchFamily="34" charset="0"/>
              </a:rPr>
              <a:t>t</a:t>
            </a:r>
            <a:r>
              <a:rPr lang="id-ID" sz="4200" b="1" spc="-19" baseline="1137" dirty="0">
                <a:latin typeface="Arial" panose="020B0604020202020204" pitchFamily="34" charset="0"/>
                <a:cs typeface="Arial" panose="020B0604020202020204" pitchFamily="34" charset="0"/>
              </a:rPr>
              <a:t> </a:t>
            </a:r>
            <a:r>
              <a:rPr lang="id-ID" sz="4200" b="1" baseline="1137" dirty="0">
                <a:latin typeface="Arial" panose="020B0604020202020204" pitchFamily="34" charset="0"/>
                <a:cs typeface="Arial" panose="020B0604020202020204" pitchFamily="34" charset="0"/>
              </a:rPr>
              <a:t>den</a:t>
            </a:r>
            <a:r>
              <a:rPr lang="id-ID" sz="4200" b="1" spc="-50" baseline="1137" dirty="0">
                <a:latin typeface="Arial" panose="020B0604020202020204" pitchFamily="34" charset="0"/>
                <a:cs typeface="Arial" panose="020B0604020202020204" pitchFamily="34" charset="0"/>
              </a:rPr>
              <a:t>g</a:t>
            </a:r>
            <a:r>
              <a:rPr lang="id-ID" sz="4200" b="1" baseline="1137" dirty="0">
                <a:latin typeface="Arial" panose="020B0604020202020204" pitchFamily="34" charset="0"/>
                <a:cs typeface="Arial" panose="020B0604020202020204" pitchFamily="34" charset="0"/>
              </a:rPr>
              <a:t>an besa</a:t>
            </a:r>
            <a:r>
              <a:rPr lang="id-ID" sz="4200" b="1" spc="-44" baseline="1137" dirty="0">
                <a:latin typeface="Arial" panose="020B0604020202020204" pitchFamily="34" charset="0"/>
                <a:cs typeface="Arial" panose="020B0604020202020204" pitchFamily="34" charset="0"/>
              </a:rPr>
              <a:t>r</a:t>
            </a:r>
            <a:r>
              <a:rPr lang="id-ID" sz="4200" b="1" baseline="1137" dirty="0">
                <a:latin typeface="Arial" panose="020B0604020202020204" pitchFamily="34" charset="0"/>
                <a:cs typeface="Arial" panose="020B0604020202020204" pitchFamily="34" charset="0"/>
              </a:rPr>
              <a:t>an r</a:t>
            </a:r>
            <a:r>
              <a:rPr lang="id-ID" sz="4200" b="1" spc="-14" baseline="1137" dirty="0">
                <a:latin typeface="Arial" panose="020B0604020202020204" pitchFamily="34" charset="0"/>
                <a:cs typeface="Arial" panose="020B0604020202020204" pitchFamily="34" charset="0"/>
              </a:rPr>
              <a:t> </a:t>
            </a:r>
            <a:r>
              <a:rPr lang="id-ID" sz="4200" b="1" baseline="1137" dirty="0">
                <a:latin typeface="Arial" panose="020B0604020202020204" pitchFamily="34" charset="0"/>
                <a:cs typeface="Arial" panose="020B0604020202020204" pitchFamily="34" charset="0"/>
              </a:rPr>
              <a:t>(rho)</a:t>
            </a:r>
            <a:endParaRPr lang="id-ID" sz="4200" b="1" dirty="0">
              <a:latin typeface="Arial" panose="020B0604020202020204" pitchFamily="34" charset="0"/>
              <a:cs typeface="Arial" panose="020B0604020202020204" pitchFamily="34" charset="0"/>
            </a:endParaRPr>
          </a:p>
          <a:p>
            <a:pPr>
              <a:lnSpc>
                <a:spcPct val="107000"/>
              </a:lnSpc>
              <a:spcAft>
                <a:spcPts val="800"/>
              </a:spcAft>
            </a:pPr>
            <a:endParaRPr lang="id-ID" sz="1400" i="1" dirty="0">
              <a:ea typeface="Calibri" panose="020F0502020204030204" pitchFamily="34" charset="0"/>
              <a:cs typeface="Times New Roman" panose="02020603050405020304" pitchFamily="18" charset="0"/>
            </a:endParaRPr>
          </a:p>
          <a:p>
            <a:pPr marL="450215">
              <a:lnSpc>
                <a:spcPct val="107000"/>
              </a:lnSpc>
              <a:spcAft>
                <a:spcPts val="800"/>
              </a:spcAft>
            </a:pPr>
            <a:endParaRPr lang="id-ID" dirty="0">
              <a:latin typeface="Calibri" panose="020F0502020204030204" pitchFamily="34" charset="0"/>
              <a:ea typeface="Calibri" panose="020F0502020204030204" pitchFamily="34" charset="0"/>
              <a:cs typeface="Times New Roman" panose="02020603050405020304" pitchFamily="18" charset="0"/>
            </a:endParaRPr>
          </a:p>
          <a:p>
            <a:pPr marL="450215">
              <a:lnSpc>
                <a:spcPct val="107000"/>
              </a:lnSpc>
              <a:spcAft>
                <a:spcPts val="800"/>
              </a:spcAft>
            </a:pPr>
            <a:endParaRPr lang="id-ID" dirty="0">
              <a:latin typeface="Calibri" panose="020F0502020204030204" pitchFamily="34" charset="0"/>
              <a:ea typeface="Calibri" panose="020F0502020204030204" pitchFamily="34" charset="0"/>
              <a:cs typeface="Times New Roman" panose="02020603050405020304" pitchFamily="18" charset="0"/>
            </a:endParaRPr>
          </a:p>
          <a:p>
            <a:pPr marL="450215">
              <a:lnSpc>
                <a:spcPct val="107000"/>
              </a:lnSpc>
              <a:spcAft>
                <a:spcPts val="800"/>
              </a:spcAft>
            </a:pPr>
            <a:endParaRPr lang="id-ID" dirty="0">
              <a:latin typeface="Calibri" panose="020F0502020204030204" pitchFamily="34" charset="0"/>
              <a:ea typeface="Calibri" panose="020F0502020204030204" pitchFamily="34" charset="0"/>
              <a:cs typeface="Times New Roman" panose="02020603050405020304" pitchFamily="18" charset="0"/>
            </a:endParaRPr>
          </a:p>
          <a:p>
            <a:endParaRPr lang="id-ID" dirty="0"/>
          </a:p>
        </p:txBody>
      </p:sp>
    </p:spTree>
    <p:extLst>
      <p:ext uri="{BB962C8B-B14F-4D97-AF65-F5344CB8AC3E}">
        <p14:creationId xmlns:p14="http://schemas.microsoft.com/office/powerpoint/2010/main" val="42918026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 xmlns:a16="http://schemas.microsoft.com/office/drawing/2014/main" id="{F5D812E2-4FF9-484A-8C33-536855BFE3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691" y="0"/>
            <a:ext cx="1245523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39894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38D5FA-8156-4CEA-8391-C3321EDDD555}"/>
              </a:ext>
            </a:extLst>
          </p:cNvPr>
          <p:cNvSpPr>
            <a:spLocks noGrp="1"/>
          </p:cNvSpPr>
          <p:nvPr>
            <p:ph type="title"/>
          </p:nvPr>
        </p:nvSpPr>
        <p:spPr>
          <a:xfrm>
            <a:off x="1141413" y="249382"/>
            <a:ext cx="9905998" cy="817417"/>
          </a:xfrm>
        </p:spPr>
        <p:txBody>
          <a:bodyPr>
            <a:normAutofit/>
          </a:bodyPr>
          <a:lstStyle/>
          <a:p>
            <a:r>
              <a:rPr lang="id-ID" dirty="0">
                <a:solidFill>
                  <a:srgbClr val="C00000"/>
                </a:solidFill>
              </a:rPr>
              <a:t>Satuan </a:t>
            </a:r>
            <a:r>
              <a:rPr lang="fi-FI" dirty="0">
                <a:solidFill>
                  <a:srgbClr val="C00000"/>
                </a:solidFill>
              </a:rPr>
              <a:t>Ukuran Sudut Radian</a:t>
            </a:r>
            <a:endParaRPr lang="id-ID" b="1" dirty="0">
              <a:solidFill>
                <a:srgbClr val="C00000"/>
              </a:solidFill>
              <a:latin typeface="Arial Black" panose="020B0A04020102020204" pitchFamily="34" charset="0"/>
            </a:endParaRPr>
          </a:p>
        </p:txBody>
      </p:sp>
      <p:sp>
        <p:nvSpPr>
          <p:cNvPr id="3" name="Content Placeholder 2">
            <a:extLst>
              <a:ext uri="{FF2B5EF4-FFF2-40B4-BE49-F238E27FC236}">
                <a16:creationId xmlns="" xmlns:a16="http://schemas.microsoft.com/office/drawing/2014/main" id="{6CD330AC-9CAD-4EB3-9C72-1C0EF3D2565C}"/>
              </a:ext>
            </a:extLst>
          </p:cNvPr>
          <p:cNvSpPr>
            <a:spLocks noGrp="1"/>
          </p:cNvSpPr>
          <p:nvPr>
            <p:ph idx="1"/>
          </p:nvPr>
        </p:nvSpPr>
        <p:spPr>
          <a:xfrm>
            <a:off x="4710545" y="1191490"/>
            <a:ext cx="7259782" cy="5112327"/>
          </a:xfrm>
        </p:spPr>
        <p:txBody>
          <a:bodyPr>
            <a:normAutofit fontScale="62500" lnSpcReduction="20000"/>
          </a:bodyPr>
          <a:lstStyle/>
          <a:p>
            <a:pPr>
              <a:lnSpc>
                <a:spcPct val="100000"/>
              </a:lnSpc>
              <a:spcBef>
                <a:spcPts val="600"/>
              </a:spcBef>
              <a:spcAft>
                <a:spcPts val="600"/>
              </a:spcAft>
            </a:pPr>
            <a:r>
              <a:rPr lang="sv-SE" dirty="0">
                <a:latin typeface="Arial Black" panose="020B0A04020102020204" pitchFamily="34" charset="0"/>
              </a:rPr>
              <a:t>Satu radian didefinisikan sebagai besar sudut pusat yang panjang busurnya sama dengan jari-jari.</a:t>
            </a:r>
            <a:endParaRPr lang="id-ID" dirty="0">
              <a:latin typeface="Arial Black" panose="020B0A04020102020204" pitchFamily="34" charset="0"/>
            </a:endParaRPr>
          </a:p>
          <a:p>
            <a:pPr>
              <a:lnSpc>
                <a:spcPct val="100000"/>
              </a:lnSpc>
              <a:spcBef>
                <a:spcPts val="600"/>
              </a:spcBef>
              <a:spcAft>
                <a:spcPts val="600"/>
              </a:spcAft>
            </a:pPr>
            <a:r>
              <a:rPr lang="id-ID" dirty="0">
                <a:latin typeface="Arial Black" panose="020B0A04020102020204" pitchFamily="34" charset="0"/>
              </a:rPr>
              <a:t>Susut Pusat/360o = panjang busur/keliling</a:t>
            </a:r>
          </a:p>
          <a:p>
            <a:pPr>
              <a:lnSpc>
                <a:spcPct val="100000"/>
              </a:lnSpc>
              <a:spcBef>
                <a:spcPts val="600"/>
              </a:spcBef>
              <a:spcAft>
                <a:spcPts val="600"/>
              </a:spcAft>
            </a:pPr>
            <a:r>
              <a:rPr lang="id-ID" dirty="0">
                <a:latin typeface="Arial Black" panose="020B0A04020102020204" pitchFamily="34" charset="0"/>
              </a:rPr>
              <a:t>sudut pusat = 1 rad</a:t>
            </a:r>
          </a:p>
          <a:p>
            <a:pPr>
              <a:lnSpc>
                <a:spcPct val="100000"/>
              </a:lnSpc>
              <a:spcBef>
                <a:spcPts val="600"/>
              </a:spcBef>
              <a:spcAft>
                <a:spcPts val="600"/>
              </a:spcAft>
            </a:pPr>
            <a:r>
              <a:rPr lang="id-ID" dirty="0">
                <a:latin typeface="Arial Black" panose="020B0A04020102020204" pitchFamily="34" charset="0"/>
              </a:rPr>
              <a:t>panjang busur = r</a:t>
            </a:r>
          </a:p>
          <a:p>
            <a:pPr>
              <a:lnSpc>
                <a:spcPct val="100000"/>
              </a:lnSpc>
              <a:spcBef>
                <a:spcPts val="600"/>
              </a:spcBef>
              <a:spcAft>
                <a:spcPts val="600"/>
              </a:spcAft>
            </a:pPr>
            <a:r>
              <a:rPr lang="id-ID" dirty="0">
                <a:latin typeface="Arial Black" panose="020B0A04020102020204" pitchFamily="34" charset="0"/>
              </a:rPr>
              <a:t>keliling = 2</a:t>
            </a:r>
            <a:r>
              <a:rPr lang="el-GR" dirty="0">
                <a:latin typeface="Arial Black" panose="020B0A04020102020204" pitchFamily="34" charset="0"/>
              </a:rPr>
              <a:t>π</a:t>
            </a:r>
            <a:endParaRPr lang="id-ID" dirty="0">
              <a:latin typeface="Arial Black" panose="020B0A04020102020204" pitchFamily="34" charset="0"/>
            </a:endParaRPr>
          </a:p>
          <a:p>
            <a:pPr>
              <a:lnSpc>
                <a:spcPct val="100000"/>
              </a:lnSpc>
              <a:spcBef>
                <a:spcPts val="600"/>
              </a:spcBef>
              <a:spcAft>
                <a:spcPts val="600"/>
              </a:spcAft>
            </a:pPr>
            <a:r>
              <a:rPr lang="id-ID" dirty="0">
                <a:latin typeface="Arial Black" panose="020B0A04020102020204" pitchFamily="34" charset="0"/>
              </a:rPr>
              <a:t>Dengan menggunakan perbandingan tsb, maka  1rad/360</a:t>
            </a:r>
            <a:r>
              <a:rPr lang="id-ID" baseline="30000" dirty="0">
                <a:latin typeface="Arial Black" panose="020B0A04020102020204" pitchFamily="34" charset="0"/>
              </a:rPr>
              <a:t>o</a:t>
            </a:r>
            <a:r>
              <a:rPr lang="id-ID" dirty="0">
                <a:latin typeface="Arial Black" panose="020B0A04020102020204" pitchFamily="34" charset="0"/>
              </a:rPr>
              <a:t>= r/2 </a:t>
            </a:r>
            <a:r>
              <a:rPr lang="el-GR" dirty="0">
                <a:latin typeface="Arial Black" panose="020B0A04020102020204" pitchFamily="34" charset="0"/>
              </a:rPr>
              <a:t>π</a:t>
            </a:r>
            <a:r>
              <a:rPr lang="id-ID" dirty="0">
                <a:latin typeface="Arial Black" panose="020B0A04020102020204" pitchFamily="34" charset="0"/>
              </a:rPr>
              <a:t> r</a:t>
            </a:r>
          </a:p>
          <a:p>
            <a:pPr>
              <a:lnSpc>
                <a:spcPct val="100000"/>
              </a:lnSpc>
              <a:spcBef>
                <a:spcPts val="600"/>
              </a:spcBef>
              <a:spcAft>
                <a:spcPts val="600"/>
              </a:spcAft>
            </a:pPr>
            <a:r>
              <a:rPr lang="id-ID" dirty="0">
                <a:latin typeface="Arial Black" panose="020B0A04020102020204" pitchFamily="34" charset="0"/>
              </a:rPr>
              <a:t>Jika disederhanakan akan diperoleh persamaan </a:t>
            </a:r>
            <a:r>
              <a:rPr lang="el-GR" dirty="0">
                <a:latin typeface="Arial Black" panose="020B0A04020102020204" pitchFamily="34" charset="0"/>
              </a:rPr>
              <a:t>π</a:t>
            </a:r>
            <a:r>
              <a:rPr lang="id-ID" dirty="0">
                <a:latin typeface="Arial Black" panose="020B0A04020102020204" pitchFamily="34" charset="0"/>
              </a:rPr>
              <a:t> rad = 180</a:t>
            </a:r>
            <a:r>
              <a:rPr lang="id-ID" baseline="30000" dirty="0">
                <a:latin typeface="Arial Black" panose="020B0A04020102020204" pitchFamily="34" charset="0"/>
              </a:rPr>
              <a:t>o</a:t>
            </a:r>
          </a:p>
          <a:p>
            <a:pPr>
              <a:lnSpc>
                <a:spcPct val="100000"/>
              </a:lnSpc>
              <a:spcBef>
                <a:spcPts val="600"/>
              </a:spcBef>
              <a:spcAft>
                <a:spcPts val="600"/>
              </a:spcAft>
            </a:pPr>
            <a:r>
              <a:rPr lang="id-ID" dirty="0">
                <a:latin typeface="Arial Black" panose="020B0A04020102020204" pitchFamily="34" charset="0"/>
              </a:rPr>
              <a:t>Jika kedua ruas pada persamaan diatas dibagi </a:t>
            </a:r>
            <a:r>
              <a:rPr lang="el-GR" dirty="0">
                <a:latin typeface="Arial Black" panose="020B0A04020102020204" pitchFamily="34" charset="0"/>
              </a:rPr>
              <a:t>π, </a:t>
            </a:r>
            <a:r>
              <a:rPr lang="id-ID" dirty="0">
                <a:latin typeface="Arial Black" panose="020B0A04020102020204" pitchFamily="34" charset="0"/>
              </a:rPr>
              <a:t>akan diperoleh 10 = </a:t>
            </a:r>
            <a:r>
              <a:rPr lang="el-GR" dirty="0">
                <a:latin typeface="Arial Black" panose="020B0A04020102020204" pitchFamily="34" charset="0"/>
              </a:rPr>
              <a:t>π</a:t>
            </a:r>
            <a:r>
              <a:rPr lang="id-ID" dirty="0">
                <a:latin typeface="Arial Black" panose="020B0A04020102020204" pitchFamily="34" charset="0"/>
              </a:rPr>
              <a:t>/180</a:t>
            </a:r>
            <a:r>
              <a:rPr lang="id-ID" baseline="30000" dirty="0">
                <a:latin typeface="Arial Black" panose="020B0A04020102020204" pitchFamily="34" charset="0"/>
              </a:rPr>
              <a:t>o</a:t>
            </a:r>
            <a:r>
              <a:rPr lang="id-ID" dirty="0">
                <a:latin typeface="Arial Black" panose="020B0A04020102020204" pitchFamily="34" charset="0"/>
              </a:rPr>
              <a:t> rad ≈ 0,02 rad</a:t>
            </a:r>
          </a:p>
          <a:p>
            <a:pPr>
              <a:lnSpc>
                <a:spcPct val="100000"/>
              </a:lnSpc>
              <a:spcBef>
                <a:spcPts val="600"/>
              </a:spcBef>
              <a:spcAft>
                <a:spcPts val="600"/>
              </a:spcAft>
            </a:pPr>
            <a:r>
              <a:rPr lang="id-ID" dirty="0">
                <a:latin typeface="Arial Black" panose="020B0A04020102020204" pitchFamily="34" charset="0"/>
              </a:rPr>
              <a:t>Konversi Radian ke Derajat Karena 1 rad = 180o/</a:t>
            </a:r>
            <a:r>
              <a:rPr lang="el-GR" dirty="0">
                <a:latin typeface="Arial Black" panose="020B0A04020102020204" pitchFamily="34" charset="0"/>
              </a:rPr>
              <a:t>π</a:t>
            </a:r>
            <a:r>
              <a:rPr lang="id-ID" dirty="0">
                <a:latin typeface="Arial Black" panose="020B0A04020102020204" pitchFamily="34" charset="0"/>
              </a:rPr>
              <a:t> utk mengubah </a:t>
            </a:r>
            <a:r>
              <a:rPr lang="sv-SE" dirty="0">
                <a:latin typeface="Arial Black" panose="020B0A04020102020204" pitchFamily="34" charset="0"/>
              </a:rPr>
              <a:t>x radian ke derajat dapat dilakukan dengan mengalikan x dengan</a:t>
            </a:r>
            <a:r>
              <a:rPr lang="id-ID" dirty="0">
                <a:latin typeface="Arial Black" panose="020B0A04020102020204" pitchFamily="34" charset="0"/>
              </a:rPr>
              <a:t>  180</a:t>
            </a:r>
            <a:r>
              <a:rPr lang="id-ID" baseline="30000" dirty="0">
                <a:latin typeface="Arial Black" panose="020B0A04020102020204" pitchFamily="34" charset="0"/>
              </a:rPr>
              <a:t>o</a:t>
            </a:r>
            <a:r>
              <a:rPr lang="id-ID" dirty="0">
                <a:latin typeface="Arial Black" panose="020B0A04020102020204" pitchFamily="34" charset="0"/>
              </a:rPr>
              <a:t>/</a:t>
            </a:r>
            <a:r>
              <a:rPr lang="el-GR" dirty="0">
                <a:latin typeface="Arial Black" panose="020B0A04020102020204" pitchFamily="34" charset="0"/>
              </a:rPr>
              <a:t>π</a:t>
            </a:r>
            <a:r>
              <a:rPr lang="id-ID" dirty="0">
                <a:latin typeface="Arial Black" panose="020B0A04020102020204" pitchFamily="34" charset="0"/>
              </a:rPr>
              <a:t>, ditulis x rad = x . 180</a:t>
            </a:r>
            <a:r>
              <a:rPr lang="id-ID" baseline="30000" dirty="0">
                <a:latin typeface="Arial Black" panose="020B0A04020102020204" pitchFamily="34" charset="0"/>
              </a:rPr>
              <a:t>o</a:t>
            </a:r>
            <a:r>
              <a:rPr lang="id-ID" dirty="0">
                <a:latin typeface="Arial Black" panose="020B0A04020102020204" pitchFamily="34" charset="0"/>
              </a:rPr>
              <a:t>/</a:t>
            </a:r>
            <a:r>
              <a:rPr lang="el-GR" dirty="0">
                <a:latin typeface="Arial Black" panose="020B0A04020102020204" pitchFamily="34" charset="0"/>
              </a:rPr>
              <a:t>π</a:t>
            </a:r>
            <a:endParaRPr lang="id-ID" dirty="0">
              <a:latin typeface="Arial Black" panose="020B0A04020102020204" pitchFamily="34" charset="0"/>
            </a:endParaRPr>
          </a:p>
        </p:txBody>
      </p:sp>
      <p:pic>
        <p:nvPicPr>
          <p:cNvPr id="4" name="Picture 3">
            <a:extLst>
              <a:ext uri="{FF2B5EF4-FFF2-40B4-BE49-F238E27FC236}">
                <a16:creationId xmlns="" xmlns:a16="http://schemas.microsoft.com/office/drawing/2014/main" id="{E61CFD84-AC44-41F6-9890-FE1DAE1F6584}"/>
              </a:ext>
            </a:extLst>
          </p:cNvPr>
          <p:cNvPicPr>
            <a:picLocks noChangeAspect="1"/>
          </p:cNvPicPr>
          <p:nvPr/>
        </p:nvPicPr>
        <p:blipFill>
          <a:blip r:embed="rId2"/>
          <a:stretch>
            <a:fillRect/>
          </a:stretch>
        </p:blipFill>
        <p:spPr>
          <a:xfrm>
            <a:off x="360221" y="1468581"/>
            <a:ext cx="4170216" cy="4350328"/>
          </a:xfrm>
          <a:prstGeom prst="rect">
            <a:avLst/>
          </a:prstGeom>
        </p:spPr>
      </p:pic>
    </p:spTree>
    <p:extLst>
      <p:ext uri="{BB962C8B-B14F-4D97-AF65-F5344CB8AC3E}">
        <p14:creationId xmlns:p14="http://schemas.microsoft.com/office/powerpoint/2010/main" val="7279855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D6BCE4-5655-4CE5-9146-24B1D334DDAE}"/>
              </a:ext>
            </a:extLst>
          </p:cNvPr>
          <p:cNvSpPr>
            <a:spLocks noGrp="1"/>
          </p:cNvSpPr>
          <p:nvPr>
            <p:ph type="title"/>
          </p:nvPr>
        </p:nvSpPr>
        <p:spPr>
          <a:xfrm>
            <a:off x="1085995" y="332510"/>
            <a:ext cx="2419205" cy="665017"/>
          </a:xfrm>
        </p:spPr>
        <p:txBody>
          <a:bodyPr>
            <a:normAutofit fontScale="90000"/>
          </a:bodyPr>
          <a:lstStyle/>
          <a:p>
            <a:r>
              <a:rPr lang="id-ID" dirty="0">
                <a:latin typeface="Arial Black" panose="020B0A04020102020204" pitchFamily="34" charset="0"/>
              </a:rPr>
              <a:t>Radian</a:t>
            </a:r>
          </a:p>
        </p:txBody>
      </p:sp>
      <p:sp>
        <p:nvSpPr>
          <p:cNvPr id="3" name="Content Placeholder 2">
            <a:extLst>
              <a:ext uri="{FF2B5EF4-FFF2-40B4-BE49-F238E27FC236}">
                <a16:creationId xmlns="" xmlns:a16="http://schemas.microsoft.com/office/drawing/2014/main" id="{9D3DE8DD-9D80-4F86-8151-6C8F8694B2F2}"/>
              </a:ext>
            </a:extLst>
          </p:cNvPr>
          <p:cNvSpPr>
            <a:spLocks noGrp="1"/>
          </p:cNvSpPr>
          <p:nvPr>
            <p:ph idx="1"/>
          </p:nvPr>
        </p:nvSpPr>
        <p:spPr>
          <a:xfrm>
            <a:off x="1141412" y="1108364"/>
            <a:ext cx="10427132" cy="5098472"/>
          </a:xfrm>
        </p:spPr>
        <p:txBody>
          <a:bodyPr>
            <a:normAutofit lnSpcReduction="10000"/>
          </a:bodyPr>
          <a:lstStyle/>
          <a:p>
            <a:r>
              <a:rPr lang="id-ID" dirty="0">
                <a:latin typeface="Arial Black" panose="020B0A04020102020204" pitchFamily="34" charset="0"/>
              </a:rPr>
              <a:t>Radian adalah satuan sudut dalam bidang yang dilambangkan dengan "rad". Satuan sudut ini pernah masuk dalam kategori satuan tambahan SI yang kemudian kategori ini tidak lagi sejak tahun 1995 dan saat ini radian dianggap sebagai satuan turunan dalam SI. </a:t>
            </a:r>
          </a:p>
          <a:p>
            <a:r>
              <a:rPr lang="id-ID" b="1" u="sng" dirty="0">
                <a:hlinkClick r:id="rId2"/>
              </a:rPr>
              <a:t>1 rad dalam</a:t>
            </a:r>
            <a:r>
              <a:rPr lang="id-ID" b="1" dirty="0"/>
              <a:t>: </a:t>
            </a:r>
            <a:r>
              <a:rPr lang="id-ID" dirty="0"/>
              <a:t>sama dengan</a:t>
            </a:r>
          </a:p>
          <a:p>
            <a:r>
              <a:rPr lang="id-ID" b="1" u="sng" dirty="0">
                <a:hlinkClick r:id="rId3"/>
              </a:rPr>
              <a:t>Satuan dari</a:t>
            </a:r>
            <a:r>
              <a:rPr lang="id-ID" b="1" dirty="0"/>
              <a:t>: </a:t>
            </a:r>
            <a:r>
              <a:rPr lang="id-ID" dirty="0"/>
              <a:t>Sudut</a:t>
            </a:r>
          </a:p>
          <a:p>
            <a:r>
              <a:rPr lang="id-ID" b="1" u="sng" dirty="0">
                <a:hlinkClick r:id="rId4"/>
              </a:rPr>
              <a:t>Derajat</a:t>
            </a:r>
            <a:r>
              <a:rPr lang="id-ID" b="1" dirty="0"/>
              <a:t>: </a:t>
            </a:r>
            <a:r>
              <a:rPr lang="id-ID" dirty="0"/>
              <a:t>180π ≈ 57,296°</a:t>
            </a:r>
          </a:p>
          <a:p>
            <a:r>
              <a:rPr lang="id-ID" b="1" u="sng" dirty="0">
                <a:hlinkClick r:id="rId5"/>
              </a:rPr>
              <a:t>Simbol</a:t>
            </a:r>
            <a:r>
              <a:rPr lang="id-ID" b="1" dirty="0"/>
              <a:t>: </a:t>
            </a:r>
            <a:r>
              <a:rPr lang="id-ID" dirty="0"/>
              <a:t>rad or </a:t>
            </a:r>
            <a:r>
              <a:rPr lang="id-ID" baseline="30000" dirty="0"/>
              <a:t>c</a:t>
            </a:r>
            <a:endParaRPr lang="id-ID" dirty="0"/>
          </a:p>
          <a:p>
            <a:r>
              <a:rPr lang="id-ID" b="1" u="sng" dirty="0">
                <a:hlinkClick r:id="rId6"/>
              </a:rPr>
              <a:t>Sistem Unit</a:t>
            </a:r>
            <a:r>
              <a:rPr lang="id-ID" b="1" dirty="0"/>
              <a:t>: </a:t>
            </a:r>
            <a:r>
              <a:rPr lang="id-ID" dirty="0"/>
              <a:t>Satuan turunan </a:t>
            </a:r>
            <a:r>
              <a:rPr lang="id-ID" u="sng" dirty="0">
                <a:hlinkClick r:id="rId7"/>
              </a:rPr>
              <a:t>SI</a:t>
            </a:r>
            <a:endParaRPr lang="id-ID" dirty="0"/>
          </a:p>
          <a:p>
            <a:r>
              <a:rPr lang="id-ID" b="1" u="sng" dirty="0">
                <a:hlinkClick r:id="rId8"/>
              </a:rPr>
              <a:t>Miliradian</a:t>
            </a:r>
            <a:r>
              <a:rPr lang="id-ID" b="1" dirty="0"/>
              <a:t>: </a:t>
            </a:r>
            <a:r>
              <a:rPr lang="id-ID" dirty="0"/>
              <a:t>1.000 miliradian</a:t>
            </a:r>
          </a:p>
          <a:p>
            <a:endParaRPr lang="id-ID" dirty="0"/>
          </a:p>
        </p:txBody>
      </p:sp>
    </p:spTree>
    <p:extLst>
      <p:ext uri="{BB962C8B-B14F-4D97-AF65-F5344CB8AC3E}">
        <p14:creationId xmlns:p14="http://schemas.microsoft.com/office/powerpoint/2010/main" val="36686626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0D65054-EF32-4EBA-8741-A75E845D9ADA}"/>
              </a:ext>
            </a:extLst>
          </p:cNvPr>
          <p:cNvSpPr>
            <a:spLocks noGrp="1"/>
          </p:cNvSpPr>
          <p:nvPr>
            <p:ph type="title"/>
          </p:nvPr>
        </p:nvSpPr>
        <p:spPr>
          <a:xfrm>
            <a:off x="1141413" y="618518"/>
            <a:ext cx="9905998" cy="656100"/>
          </a:xfrm>
        </p:spPr>
        <p:txBody>
          <a:bodyPr>
            <a:normAutofit fontScale="90000"/>
          </a:bodyPr>
          <a:lstStyle/>
          <a:p>
            <a:r>
              <a:rPr lang="id-ID" dirty="0">
                <a:solidFill>
                  <a:srgbClr val="000000"/>
                </a:solidFill>
                <a:latin typeface="Arial" panose="020B0604020202020204" pitchFamily="34" charset="0"/>
              </a:rPr>
              <a:t>Cara  Radian, </a:t>
            </a:r>
            <a:br>
              <a:rPr lang="id-ID" dirty="0">
                <a:solidFill>
                  <a:srgbClr val="000000"/>
                </a:solidFill>
                <a:latin typeface="Arial" panose="020B0604020202020204" pitchFamily="34" charset="0"/>
              </a:rPr>
            </a:br>
            <a:endParaRPr lang="id-ID" dirty="0"/>
          </a:p>
        </p:txBody>
      </p:sp>
      <p:sp>
        <p:nvSpPr>
          <p:cNvPr id="4" name="Content Placeholder 3">
            <a:extLst>
              <a:ext uri="{FF2B5EF4-FFF2-40B4-BE49-F238E27FC236}">
                <a16:creationId xmlns="" xmlns:a16="http://schemas.microsoft.com/office/drawing/2014/main" id="{20A64A93-AB08-4991-8684-19359F92244A}"/>
              </a:ext>
            </a:extLst>
          </p:cNvPr>
          <p:cNvSpPr>
            <a:spLocks noGrp="1"/>
          </p:cNvSpPr>
          <p:nvPr>
            <p:ph idx="1"/>
          </p:nvPr>
        </p:nvSpPr>
        <p:spPr>
          <a:xfrm>
            <a:off x="1141413" y="1496291"/>
            <a:ext cx="10454841" cy="3734356"/>
          </a:xfrm>
          <a:prstGeom prst="rect">
            <a:avLst/>
          </a:prstGeom>
        </p:spPr>
        <p:txBody>
          <a:bodyPr wrap="square">
            <a:spAutoFit/>
          </a:bodyPr>
          <a:lstStyle/>
          <a:p>
            <a:pPr marL="0" indent="0">
              <a:buNone/>
            </a:pPr>
            <a:r>
              <a:rPr lang="id-ID" sz="1800" dirty="0">
                <a:solidFill>
                  <a:srgbClr val="000000"/>
                </a:solidFill>
                <a:latin typeface="Arial" panose="020B0604020202020204" pitchFamily="34" charset="0"/>
              </a:rPr>
              <a:t>Satu radian adalah sudut pusat yang berhadapan dengan bagian busur </a:t>
            </a:r>
          </a:p>
          <a:p>
            <a:pPr marL="0" indent="0">
              <a:buNone/>
            </a:pPr>
            <a:r>
              <a:rPr lang="id-ID" sz="1800" dirty="0">
                <a:solidFill>
                  <a:srgbClr val="000000"/>
                </a:solidFill>
                <a:latin typeface="Arial" panose="020B0604020202020204" pitchFamily="34" charset="0"/>
              </a:rPr>
              <a:t>yang panjangnya sama dengan jarijari lingkaran. </a:t>
            </a:r>
          </a:p>
          <a:p>
            <a:pPr marL="0" indent="0">
              <a:buNone/>
            </a:pPr>
            <a:r>
              <a:rPr lang="id-ID" sz="1800" dirty="0">
                <a:solidFill>
                  <a:srgbClr val="000000"/>
                </a:solidFill>
                <a:latin typeface="Arial" panose="020B0604020202020204" pitchFamily="34" charset="0"/>
              </a:rPr>
              <a:t>Karena panjang busur sama  dengan keliling lingkaran sebuah lingkaran yang berhadapan </a:t>
            </a:r>
          </a:p>
          <a:p>
            <a:pPr marL="0" indent="0">
              <a:buNone/>
            </a:pPr>
            <a:r>
              <a:rPr lang="id-ID" sz="1800" dirty="0">
                <a:solidFill>
                  <a:srgbClr val="000000"/>
                </a:solidFill>
                <a:latin typeface="Arial" panose="020B0604020202020204" pitchFamily="34" charset="0"/>
              </a:rPr>
              <a:t>dengan sudut 360</a:t>
            </a:r>
            <a:r>
              <a:rPr lang="id-ID" sz="1800" baseline="30000" dirty="0">
                <a:solidFill>
                  <a:srgbClr val="000000"/>
                </a:solidFill>
                <a:latin typeface="Arial" panose="020B0604020202020204" pitchFamily="34" charset="0"/>
              </a:rPr>
              <a:t>o</a:t>
            </a:r>
            <a:r>
              <a:rPr lang="id-ID" sz="1800" dirty="0">
                <a:solidFill>
                  <a:srgbClr val="000000"/>
                </a:solidFill>
                <a:latin typeface="Arial" panose="020B0604020202020204" pitchFamily="34" charset="0"/>
              </a:rPr>
              <a:t> dan  keliling lingkaran 2 </a:t>
            </a:r>
            <a:r>
              <a:rPr lang="id-ID" sz="1800" dirty="0">
                <a:solidFill>
                  <a:srgbClr val="000000"/>
                </a:solidFill>
                <a:latin typeface="Helvetica" panose="020B0604020202020204" pitchFamily="34" charset="0"/>
              </a:rPr>
              <a:t>p </a:t>
            </a:r>
            <a:r>
              <a:rPr lang="id-ID" sz="1800" dirty="0">
                <a:solidFill>
                  <a:srgbClr val="000000"/>
                </a:solidFill>
                <a:latin typeface="Arial" panose="020B0604020202020204" pitchFamily="34" charset="0"/>
              </a:rPr>
              <a:t>kali jari-jari, maka : 1 lingkaran = 2 </a:t>
            </a:r>
            <a:r>
              <a:rPr lang="id-ID" sz="1800" dirty="0">
                <a:solidFill>
                  <a:srgbClr val="000000"/>
                </a:solidFill>
                <a:latin typeface="Helvetica" panose="020B0604020202020204" pitchFamily="34" charset="0"/>
              </a:rPr>
              <a:t>p </a:t>
            </a:r>
            <a:r>
              <a:rPr lang="id-ID" sz="1800" dirty="0">
                <a:solidFill>
                  <a:srgbClr val="000000"/>
                </a:solidFill>
                <a:latin typeface="Arial" panose="020B0604020202020204" pitchFamily="34" charset="0"/>
              </a:rPr>
              <a:t>ra</a:t>
            </a:r>
          </a:p>
          <a:p>
            <a:pPr marL="0" indent="0">
              <a:buNone/>
            </a:pPr>
            <a:r>
              <a:rPr lang="id-ID" sz="2000" b="1" dirty="0">
                <a:solidFill>
                  <a:srgbClr val="777777"/>
                </a:solidFill>
                <a:latin typeface="Arial Black" panose="020B0A04020102020204" pitchFamily="34" charset="0"/>
              </a:rPr>
              <a:t>Menggunakan Radial</a:t>
            </a:r>
          </a:p>
          <a:p>
            <a:pPr marL="0" indent="0">
              <a:buNone/>
            </a:pPr>
            <a:r>
              <a:rPr lang="id-ID" sz="2000" b="1" dirty="0">
                <a:solidFill>
                  <a:srgbClr val="777777"/>
                </a:solidFill>
                <a:latin typeface="Arial Black" panose="020B0A04020102020204" pitchFamily="34" charset="0"/>
              </a:rPr>
              <a:t>1 radial = sudut pusat di dalam lingkaran yang</a:t>
            </a:r>
          </a:p>
          <a:p>
            <a:pPr marL="0" indent="0">
              <a:buNone/>
            </a:pPr>
            <a:r>
              <a:rPr lang="id-ID" sz="2000" b="1" dirty="0">
                <a:solidFill>
                  <a:srgbClr val="777777"/>
                </a:solidFill>
                <a:latin typeface="Arial Black" panose="020B0A04020102020204" pitchFamily="34" charset="0"/>
              </a:rPr>
              <a:t>mempunyai busur sama dengan jari-jari lingkaran.</a:t>
            </a:r>
          </a:p>
          <a:p>
            <a:pPr marL="0" indent="0">
              <a:buNone/>
            </a:pPr>
            <a:r>
              <a:rPr lang="id-ID" sz="2000" b="1" dirty="0">
                <a:solidFill>
                  <a:srgbClr val="777777"/>
                </a:solidFill>
                <a:latin typeface="Arial Black" panose="020B0A04020102020204" pitchFamily="34" charset="0"/>
              </a:rPr>
              <a:t>sehingga 1 lingkaran = 2(pi)r / r = 2  (pi)radial</a:t>
            </a:r>
          </a:p>
          <a:p>
            <a:pPr marL="0" indent="0">
              <a:buNone/>
            </a:pPr>
            <a:endParaRPr lang="id-ID" sz="1800" b="0" i="0" dirty="0">
              <a:solidFill>
                <a:srgbClr val="777777"/>
              </a:solidFill>
              <a:effectLst/>
              <a:latin typeface="Helvetica" panose="020B0604020202020204" pitchFamily="34" charset="0"/>
            </a:endParaRPr>
          </a:p>
        </p:txBody>
      </p:sp>
    </p:spTree>
    <p:extLst>
      <p:ext uri="{BB962C8B-B14F-4D97-AF65-F5344CB8AC3E}">
        <p14:creationId xmlns:p14="http://schemas.microsoft.com/office/powerpoint/2010/main" val="29504117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F4D1238E-D5D6-4F11-9F09-D02424D94D8F}"/>
              </a:ext>
            </a:extLst>
          </p:cNvPr>
          <p:cNvPicPr>
            <a:picLocks noChangeAspect="1"/>
          </p:cNvPicPr>
          <p:nvPr/>
        </p:nvPicPr>
        <p:blipFill rotWithShape="1">
          <a:blip r:embed="rId2"/>
          <a:srcRect t="15656" r="10808" b="8653"/>
          <a:stretch/>
        </p:blipFill>
        <p:spPr>
          <a:xfrm>
            <a:off x="609600" y="443345"/>
            <a:ext cx="10972800" cy="6109856"/>
          </a:xfrm>
          <a:prstGeom prst="rect">
            <a:avLst/>
          </a:prstGeom>
        </p:spPr>
      </p:pic>
    </p:spTree>
    <p:extLst>
      <p:ext uri="{BB962C8B-B14F-4D97-AF65-F5344CB8AC3E}">
        <p14:creationId xmlns:p14="http://schemas.microsoft.com/office/powerpoint/2010/main" val="4889178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6523D5CF-6C04-422F-88B2-04EEC9525EB7}"/>
              </a:ext>
            </a:extLst>
          </p:cNvPr>
          <p:cNvPicPr>
            <a:picLocks noChangeAspect="1"/>
          </p:cNvPicPr>
          <p:nvPr/>
        </p:nvPicPr>
        <p:blipFill rotWithShape="1">
          <a:blip r:embed="rId2"/>
          <a:srcRect t="11582" r="14950" b="8149"/>
          <a:stretch/>
        </p:blipFill>
        <p:spPr>
          <a:xfrm>
            <a:off x="512618" y="304800"/>
            <a:ext cx="11333018" cy="6276109"/>
          </a:xfrm>
          <a:prstGeom prst="rect">
            <a:avLst/>
          </a:prstGeom>
        </p:spPr>
      </p:pic>
    </p:spTree>
    <p:extLst>
      <p:ext uri="{BB962C8B-B14F-4D97-AF65-F5344CB8AC3E}">
        <p14:creationId xmlns:p14="http://schemas.microsoft.com/office/powerpoint/2010/main" val="21957981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EF3FDA9D-47F9-4A71-BCC3-E5DE783E5C04}"/>
              </a:ext>
            </a:extLst>
          </p:cNvPr>
          <p:cNvPicPr>
            <a:picLocks noChangeAspect="1"/>
          </p:cNvPicPr>
          <p:nvPr/>
        </p:nvPicPr>
        <p:blipFill>
          <a:blip r:embed="rId2"/>
          <a:stretch>
            <a:fillRect/>
          </a:stretch>
        </p:blipFill>
        <p:spPr>
          <a:xfrm>
            <a:off x="193964" y="263236"/>
            <a:ext cx="11734800" cy="6331528"/>
          </a:xfrm>
          <a:prstGeom prst="rect">
            <a:avLst/>
          </a:prstGeom>
        </p:spPr>
      </p:pic>
    </p:spTree>
    <p:extLst>
      <p:ext uri="{BB962C8B-B14F-4D97-AF65-F5344CB8AC3E}">
        <p14:creationId xmlns:p14="http://schemas.microsoft.com/office/powerpoint/2010/main" val="29411881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 xmlns:a16="http://schemas.microsoft.com/office/drawing/2014/main" id="{733A2EA0-F620-469B-87FC-0727751923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472" y="235527"/>
            <a:ext cx="11430001" cy="6359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63221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toshiba\AppData\Local\Microsoft\Windows\INetCache\Content.MSO\4477DAB0.tmp">
            <a:extLst>
              <a:ext uri="{FF2B5EF4-FFF2-40B4-BE49-F238E27FC236}">
                <a16:creationId xmlns="" xmlns:a16="http://schemas.microsoft.com/office/drawing/2014/main" id="{E49317CA-C265-4928-8523-8B476530F5D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70172" y="230852"/>
            <a:ext cx="5525828" cy="521970"/>
          </a:xfrm>
          <a:prstGeom prst="rect">
            <a:avLst/>
          </a:prstGeom>
          <a:noFill/>
          <a:ln>
            <a:noFill/>
          </a:ln>
        </p:spPr>
      </p:pic>
      <p:pic>
        <p:nvPicPr>
          <p:cNvPr id="3" name="Picture 2" descr="C:\Users\toshiba\AppData\Local\Microsoft\Windows\INetCache\Content.MSO\EC50043E.tmp">
            <a:extLst>
              <a:ext uri="{FF2B5EF4-FFF2-40B4-BE49-F238E27FC236}">
                <a16:creationId xmlns="" xmlns:a16="http://schemas.microsoft.com/office/drawing/2014/main" id="{05BDE0A7-07F6-4DDC-B86D-1EC45970FA1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70172" y="954722"/>
            <a:ext cx="10361063" cy="5459933"/>
          </a:xfrm>
          <a:prstGeom prst="rect">
            <a:avLst/>
          </a:prstGeom>
          <a:noFill/>
          <a:ln>
            <a:noFill/>
          </a:ln>
        </p:spPr>
      </p:pic>
    </p:spTree>
    <p:extLst>
      <p:ext uri="{BB962C8B-B14F-4D97-AF65-F5344CB8AC3E}">
        <p14:creationId xmlns:p14="http://schemas.microsoft.com/office/powerpoint/2010/main" val="16457575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toshiba\AppData\Local\Microsoft\Windows\INetCache\Content.MSO\42027AFC.tmp">
            <a:extLst>
              <a:ext uri="{FF2B5EF4-FFF2-40B4-BE49-F238E27FC236}">
                <a16:creationId xmlns="" xmlns:a16="http://schemas.microsoft.com/office/drawing/2014/main" id="{44909283-AF9F-456B-A566-EC6B1F85A7D5}"/>
              </a:ext>
            </a:extLst>
          </p:cNvPr>
          <p:cNvPicPr/>
          <p:nvPr/>
        </p:nvPicPr>
        <p:blipFill rotWithShape="1">
          <a:blip r:embed="rId2">
            <a:extLst>
              <a:ext uri="{28A0092B-C50C-407E-A947-70E740481C1C}">
                <a14:useLocalDpi xmlns:a14="http://schemas.microsoft.com/office/drawing/2010/main" val="0"/>
              </a:ext>
            </a:extLst>
          </a:blip>
          <a:srcRect r="10591" b="34746"/>
          <a:stretch/>
        </p:blipFill>
        <p:spPr bwMode="auto">
          <a:xfrm>
            <a:off x="748144" y="498765"/>
            <a:ext cx="10432473" cy="573578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286146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3C8185-2103-449D-BC13-9DD42B83266F}"/>
              </a:ext>
            </a:extLst>
          </p:cNvPr>
          <p:cNvSpPr>
            <a:spLocks noGrp="1"/>
          </p:cNvSpPr>
          <p:nvPr>
            <p:ph type="title"/>
          </p:nvPr>
        </p:nvSpPr>
        <p:spPr>
          <a:xfrm>
            <a:off x="1141413" y="618518"/>
            <a:ext cx="9905998" cy="779976"/>
          </a:xfrm>
        </p:spPr>
        <p:txBody>
          <a:bodyPr>
            <a:normAutofit fontScale="90000"/>
          </a:bodyPr>
          <a:lstStyle/>
          <a:p>
            <a:r>
              <a:rPr lang="id-ID" dirty="0"/>
              <a:t>Nyatakan sudut 50° dan 89° ke dalam radian!</a:t>
            </a:r>
            <a:br>
              <a:rPr lang="id-ID" dirty="0"/>
            </a:br>
            <a:endParaRPr lang="id-ID" dirty="0"/>
          </a:p>
        </p:txBody>
      </p:sp>
      <p:sp>
        <p:nvSpPr>
          <p:cNvPr id="3" name="Content Placeholder 2">
            <a:extLst>
              <a:ext uri="{FF2B5EF4-FFF2-40B4-BE49-F238E27FC236}">
                <a16:creationId xmlns="" xmlns:a16="http://schemas.microsoft.com/office/drawing/2014/main" id="{B879A232-4E61-44B7-9233-829222550A67}"/>
              </a:ext>
            </a:extLst>
          </p:cNvPr>
          <p:cNvSpPr>
            <a:spLocks noGrp="1"/>
          </p:cNvSpPr>
          <p:nvPr>
            <p:ph idx="1"/>
          </p:nvPr>
        </p:nvSpPr>
        <p:spPr>
          <a:xfrm>
            <a:off x="1141412" y="1223682"/>
            <a:ext cx="9905999" cy="4567519"/>
          </a:xfrm>
        </p:spPr>
        <p:txBody>
          <a:bodyPr>
            <a:normAutofit fontScale="92500" lnSpcReduction="10000"/>
          </a:bodyPr>
          <a:lstStyle/>
          <a:p>
            <a:r>
              <a:rPr lang="id-ID" dirty="0"/>
              <a:t>Penyelesian:</a:t>
            </a:r>
          </a:p>
          <a:p>
            <a:r>
              <a:rPr lang="id-ID" dirty="0"/>
              <a:t>50° = 50° x </a:t>
            </a:r>
            <a:r>
              <a:rPr lang="el-GR" dirty="0"/>
              <a:t>π/180°</a:t>
            </a:r>
          </a:p>
          <a:p>
            <a:r>
              <a:rPr lang="el-GR" dirty="0"/>
              <a:t>50° = 0,277π</a:t>
            </a:r>
          </a:p>
          <a:p>
            <a:r>
              <a:rPr lang="el-GR" dirty="0"/>
              <a:t>50° = 0,277 (3,14)</a:t>
            </a:r>
          </a:p>
          <a:p>
            <a:r>
              <a:rPr lang="el-GR" dirty="0"/>
              <a:t>50° = 0,87 </a:t>
            </a:r>
            <a:r>
              <a:rPr lang="id-ID" dirty="0"/>
              <a:t>radian</a:t>
            </a:r>
          </a:p>
          <a:p>
            <a:endParaRPr lang="id-ID" dirty="0"/>
          </a:p>
          <a:p>
            <a:r>
              <a:rPr lang="id-ID" dirty="0"/>
              <a:t>89° = 89° x </a:t>
            </a:r>
            <a:r>
              <a:rPr lang="el-GR" dirty="0"/>
              <a:t>π/180°</a:t>
            </a:r>
          </a:p>
          <a:p>
            <a:r>
              <a:rPr lang="el-GR" dirty="0"/>
              <a:t>89° = 0,494π</a:t>
            </a:r>
          </a:p>
          <a:p>
            <a:r>
              <a:rPr lang="el-GR" dirty="0"/>
              <a:t>89° = 0,494 (3,14)</a:t>
            </a:r>
          </a:p>
          <a:p>
            <a:r>
              <a:rPr lang="el-GR" dirty="0"/>
              <a:t>89° = 1,55 </a:t>
            </a:r>
            <a:r>
              <a:rPr lang="id-ID" dirty="0"/>
              <a:t>radian</a:t>
            </a:r>
          </a:p>
        </p:txBody>
      </p:sp>
    </p:spTree>
    <p:extLst>
      <p:ext uri="{BB962C8B-B14F-4D97-AF65-F5344CB8AC3E}">
        <p14:creationId xmlns:p14="http://schemas.microsoft.com/office/powerpoint/2010/main" val="24091719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BF2B54B-7B7D-40C5-835F-F908315A8709}"/>
              </a:ext>
            </a:extLst>
          </p:cNvPr>
          <p:cNvSpPr>
            <a:spLocks noGrp="1"/>
          </p:cNvSpPr>
          <p:nvPr>
            <p:ph type="title"/>
          </p:nvPr>
        </p:nvSpPr>
        <p:spPr/>
        <p:txBody>
          <a:bodyPr>
            <a:normAutofit/>
          </a:bodyPr>
          <a:lstStyle/>
          <a:p>
            <a:r>
              <a:rPr lang="fi-FI" sz="2800" b="1" dirty="0"/>
              <a:t>Nyatakan sudut 0,45 radian dan 0,89 radian ke dalam satuan derajat</a:t>
            </a:r>
            <a:r>
              <a:rPr lang="id-ID" sz="2800" b="1" dirty="0"/>
              <a:t> </a:t>
            </a:r>
            <a:r>
              <a:rPr lang="fi-FI" sz="2800" b="1" dirty="0"/>
              <a:t>!</a:t>
            </a:r>
            <a:endParaRPr lang="id-ID" sz="2800" b="1" dirty="0"/>
          </a:p>
        </p:txBody>
      </p:sp>
      <p:sp>
        <p:nvSpPr>
          <p:cNvPr id="3" name="Content Placeholder 2">
            <a:extLst>
              <a:ext uri="{FF2B5EF4-FFF2-40B4-BE49-F238E27FC236}">
                <a16:creationId xmlns="" xmlns:a16="http://schemas.microsoft.com/office/drawing/2014/main" id="{7E134576-F96F-48A2-8807-24F1D2A51849}"/>
              </a:ext>
            </a:extLst>
          </p:cNvPr>
          <p:cNvSpPr>
            <a:spLocks noGrp="1"/>
          </p:cNvSpPr>
          <p:nvPr>
            <p:ph idx="1"/>
          </p:nvPr>
        </p:nvSpPr>
        <p:spPr/>
        <p:txBody>
          <a:bodyPr/>
          <a:lstStyle/>
          <a:p>
            <a:r>
              <a:rPr lang="fi-FI" dirty="0"/>
              <a:t>Penyelesaian:</a:t>
            </a:r>
          </a:p>
          <a:p>
            <a:r>
              <a:rPr lang="fi-FI" dirty="0"/>
              <a:t>0,45 radian = 0,45 x 180°/π</a:t>
            </a:r>
          </a:p>
          <a:p>
            <a:r>
              <a:rPr lang="fi-FI" dirty="0"/>
              <a:t>0,45 radian = 25,80°</a:t>
            </a:r>
          </a:p>
          <a:p>
            <a:endParaRPr lang="fi-FI" dirty="0"/>
          </a:p>
          <a:p>
            <a:r>
              <a:rPr lang="fi-FI" dirty="0"/>
              <a:t>0,89 radian = 0,89 x 180°/π</a:t>
            </a:r>
          </a:p>
          <a:p>
            <a:r>
              <a:rPr lang="fi-FI" dirty="0"/>
              <a:t>0,89 radian = 51,02°</a:t>
            </a:r>
            <a:endParaRPr lang="id-ID" dirty="0"/>
          </a:p>
        </p:txBody>
      </p:sp>
    </p:spTree>
    <p:extLst>
      <p:ext uri="{BB962C8B-B14F-4D97-AF65-F5344CB8AC3E}">
        <p14:creationId xmlns:p14="http://schemas.microsoft.com/office/powerpoint/2010/main" val="37603133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552DD3-662A-405A-887D-BC45B0A84BF0}"/>
              </a:ext>
            </a:extLst>
          </p:cNvPr>
          <p:cNvSpPr>
            <a:spLocks noGrp="1"/>
          </p:cNvSpPr>
          <p:nvPr>
            <p:ph type="title"/>
          </p:nvPr>
        </p:nvSpPr>
        <p:spPr>
          <a:xfrm>
            <a:off x="1141413" y="374073"/>
            <a:ext cx="9905998" cy="803563"/>
          </a:xfrm>
        </p:spPr>
        <p:txBody>
          <a:bodyPr>
            <a:normAutofit fontScale="90000"/>
          </a:bodyPr>
          <a:lstStyle/>
          <a:p>
            <a:pPr marL="228600" lvl="0" indent="-228600">
              <a:lnSpc>
                <a:spcPct val="120000"/>
              </a:lnSpc>
              <a:spcBef>
                <a:spcPts val="1000"/>
              </a:spcBef>
              <a:buSzPct val="125000"/>
              <a:buFont typeface="Arial" panose="020B0604020202020204" pitchFamily="34" charset="0"/>
              <a:buChar char="•"/>
            </a:pPr>
            <a:r>
              <a:rPr lang="id-ID" sz="2400" cap="none" dirty="0">
                <a:solidFill>
                  <a:srgbClr val="222222"/>
                </a:solidFill>
                <a:latin typeface="arial" panose="020B0604020202020204" pitchFamily="34" charset="0"/>
                <a:ea typeface="+mn-ea"/>
                <a:cs typeface="+mn-cs"/>
              </a:rPr>
              <a:t/>
            </a:r>
            <a:br>
              <a:rPr lang="id-ID" sz="2400" cap="none" dirty="0">
                <a:solidFill>
                  <a:srgbClr val="222222"/>
                </a:solidFill>
                <a:latin typeface="arial" panose="020B0604020202020204" pitchFamily="34" charset="0"/>
                <a:ea typeface="+mn-ea"/>
                <a:cs typeface="+mn-cs"/>
              </a:rPr>
            </a:br>
            <a:r>
              <a:rPr lang="id-ID" sz="2400" cap="none" dirty="0">
                <a:solidFill>
                  <a:srgbClr val="222222"/>
                </a:solidFill>
                <a:latin typeface="arial" panose="020B0604020202020204" pitchFamily="34" charset="0"/>
                <a:ea typeface="+mn-ea"/>
                <a:cs typeface="+mn-cs"/>
              </a:rPr>
              <a:t/>
            </a:r>
            <a:br>
              <a:rPr lang="id-ID" sz="2400" cap="none" dirty="0">
                <a:solidFill>
                  <a:srgbClr val="222222"/>
                </a:solidFill>
                <a:latin typeface="arial" panose="020B0604020202020204" pitchFamily="34" charset="0"/>
                <a:ea typeface="+mn-ea"/>
                <a:cs typeface="+mn-cs"/>
              </a:rPr>
            </a:br>
            <a:r>
              <a:rPr lang="id-ID" sz="2400" cap="none" dirty="0">
                <a:solidFill>
                  <a:srgbClr val="222222"/>
                </a:solidFill>
                <a:latin typeface="arial" panose="020B0604020202020204" pitchFamily="34" charset="0"/>
                <a:ea typeface="+mn-ea"/>
                <a:cs typeface="+mn-cs"/>
              </a:rPr>
              <a:t>Maka hubungan ketiga cara tersebut untuk menyatakan sudut dalam satu lingkaran dapat ditulis sebagai berikut: 2</a:t>
            </a:r>
            <a:r>
              <a:rPr lang="id-ID" sz="2400" cap="none" dirty="0">
                <a:solidFill>
                  <a:srgbClr val="222222"/>
                </a:solidFill>
                <a:latin typeface="symbol" panose="05050102010706020507" pitchFamily="18" charset="2"/>
                <a:ea typeface="+mn-ea"/>
                <a:cs typeface="+mn-cs"/>
              </a:rPr>
              <a:t>p</a:t>
            </a:r>
            <a:r>
              <a:rPr lang="id-ID" sz="2400" cap="none" dirty="0">
                <a:solidFill>
                  <a:srgbClr val="222222"/>
                </a:solidFill>
                <a:latin typeface="arial" panose="020B0604020202020204" pitchFamily="34" charset="0"/>
                <a:ea typeface="+mn-ea"/>
                <a:cs typeface="+mn-cs"/>
              </a:rPr>
              <a:t> radial = 360</a:t>
            </a:r>
            <a:r>
              <a:rPr lang="id-ID" sz="2400" cap="none" baseline="30000" dirty="0">
                <a:solidFill>
                  <a:srgbClr val="222222"/>
                </a:solidFill>
                <a:latin typeface="arial" panose="020B0604020202020204" pitchFamily="34" charset="0"/>
                <a:ea typeface="+mn-ea"/>
                <a:cs typeface="+mn-cs"/>
              </a:rPr>
              <a:t>o</a:t>
            </a:r>
            <a:r>
              <a:rPr lang="id-ID" sz="2400" cap="none" dirty="0">
                <a:solidFill>
                  <a:srgbClr val="222222"/>
                </a:solidFill>
                <a:latin typeface="arial" panose="020B0604020202020204" pitchFamily="34" charset="0"/>
                <a:ea typeface="+mn-ea"/>
                <a:cs typeface="+mn-cs"/>
              </a:rPr>
              <a:t> = 400</a:t>
            </a:r>
            <a:r>
              <a:rPr lang="id-ID" sz="2400" cap="none" baseline="30000" dirty="0">
                <a:solidFill>
                  <a:srgbClr val="222222"/>
                </a:solidFill>
                <a:latin typeface="arial" panose="020B0604020202020204" pitchFamily="34" charset="0"/>
                <a:ea typeface="+mn-ea"/>
                <a:cs typeface="+mn-cs"/>
              </a:rPr>
              <a:t>G</a:t>
            </a:r>
            <a:r>
              <a:rPr lang="id-ID" sz="2400" cap="none" dirty="0">
                <a:solidFill>
                  <a:srgbClr val="222222"/>
                </a:solidFill>
                <a:latin typeface="arial" panose="020B0604020202020204" pitchFamily="34" charset="0"/>
                <a:ea typeface="+mn-ea"/>
                <a:cs typeface="+mn-cs"/>
              </a:rPr>
              <a:t> </a:t>
            </a:r>
            <a:br>
              <a:rPr lang="id-ID" sz="2400" cap="none" dirty="0">
                <a:solidFill>
                  <a:srgbClr val="222222"/>
                </a:solidFill>
                <a:latin typeface="arial" panose="020B0604020202020204" pitchFamily="34" charset="0"/>
                <a:ea typeface="+mn-ea"/>
                <a:cs typeface="+mn-cs"/>
              </a:rPr>
            </a:br>
            <a:r>
              <a:rPr lang="id-ID" sz="2400" cap="none" dirty="0">
                <a:solidFill>
                  <a:srgbClr val="222222"/>
                </a:solidFill>
                <a:latin typeface="Arial" panose="020B0604020202020204" pitchFamily="34" charset="0"/>
                <a:ea typeface="+mn-ea"/>
                <a:cs typeface="+mn-cs"/>
              </a:rPr>
              <a:t/>
            </a:r>
            <a:br>
              <a:rPr lang="id-ID" sz="2400" cap="none" dirty="0">
                <a:solidFill>
                  <a:srgbClr val="222222"/>
                </a:solidFill>
                <a:latin typeface="Arial" panose="020B0604020202020204" pitchFamily="34" charset="0"/>
                <a:ea typeface="+mn-ea"/>
                <a:cs typeface="+mn-cs"/>
              </a:rPr>
            </a:br>
            <a:endParaRPr lang="id-ID" dirty="0"/>
          </a:p>
        </p:txBody>
      </p:sp>
      <p:sp>
        <p:nvSpPr>
          <p:cNvPr id="3" name="Content Placeholder 2">
            <a:extLst>
              <a:ext uri="{FF2B5EF4-FFF2-40B4-BE49-F238E27FC236}">
                <a16:creationId xmlns="" xmlns:a16="http://schemas.microsoft.com/office/drawing/2014/main" id="{6592C07E-07B9-4BF3-8306-8E2AAD4C3927}"/>
              </a:ext>
            </a:extLst>
          </p:cNvPr>
          <p:cNvSpPr>
            <a:spLocks noGrp="1"/>
          </p:cNvSpPr>
          <p:nvPr>
            <p:ph idx="1"/>
          </p:nvPr>
        </p:nvSpPr>
        <p:spPr>
          <a:xfrm>
            <a:off x="1141412" y="1422208"/>
            <a:ext cx="9905999" cy="4368993"/>
          </a:xfrm>
        </p:spPr>
        <p:txBody>
          <a:bodyPr/>
          <a:lstStyle/>
          <a:p>
            <a:r>
              <a:rPr lang="id-ID" dirty="0">
                <a:solidFill>
                  <a:srgbClr val="222222"/>
                </a:solidFill>
                <a:latin typeface="Arial" panose="020B0604020202020204" pitchFamily="34" charset="0"/>
              </a:rPr>
              <a:t>Dari hubungan tersebut maka dapat ditentukan harga satuan dan ditulis sebagai berikut; </a:t>
            </a:r>
          </a:p>
          <a:p>
            <a:r>
              <a:rPr lang="id-ID" dirty="0">
                <a:solidFill>
                  <a:srgbClr val="222222"/>
                </a:solidFill>
                <a:latin typeface="Arial" panose="020B0604020202020204" pitchFamily="34" charset="0"/>
              </a:rPr>
              <a:t>Radial ke Seksagesimal ; </a:t>
            </a:r>
          </a:p>
          <a:p>
            <a:endParaRPr lang="id-ID" dirty="0">
              <a:solidFill>
                <a:srgbClr val="222222"/>
              </a:solidFill>
              <a:latin typeface="Arial" panose="020B0604020202020204" pitchFamily="34" charset="0"/>
            </a:endParaRPr>
          </a:p>
          <a:p>
            <a:endParaRPr lang="id-ID" dirty="0">
              <a:solidFill>
                <a:srgbClr val="222222"/>
              </a:solidFill>
              <a:latin typeface="Arial" panose="020B0604020202020204" pitchFamily="34" charset="0"/>
            </a:endParaRPr>
          </a:p>
          <a:p>
            <a:endParaRPr lang="id-ID" dirty="0"/>
          </a:p>
        </p:txBody>
      </p:sp>
      <p:pic>
        <p:nvPicPr>
          <p:cNvPr id="2052" name="Picture 4">
            <a:extLst>
              <a:ext uri="{FF2B5EF4-FFF2-40B4-BE49-F238E27FC236}">
                <a16:creationId xmlns="" xmlns:a16="http://schemas.microsoft.com/office/drawing/2014/main" id="{630E41B4-86A7-4D70-A1BE-B4A2CAB797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9306" y="2909454"/>
            <a:ext cx="9462655" cy="103909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 xmlns:a16="http://schemas.microsoft.com/office/drawing/2014/main" id="{36F80D92-D0B0-496D-B725-90B616A44201}"/>
              </a:ext>
            </a:extLst>
          </p:cNvPr>
          <p:cNvSpPr/>
          <p:nvPr/>
        </p:nvSpPr>
        <p:spPr>
          <a:xfrm rot="10800000" flipV="1">
            <a:off x="1537854" y="4123520"/>
            <a:ext cx="5749636" cy="1200329"/>
          </a:xfrm>
          <a:prstGeom prst="rect">
            <a:avLst/>
          </a:prstGeom>
        </p:spPr>
        <p:txBody>
          <a:bodyPr wrap="square">
            <a:spAutoFit/>
          </a:bodyPr>
          <a:lstStyle/>
          <a:p>
            <a:r>
              <a:rPr lang="nn-NO" sz="2400" dirty="0">
                <a:solidFill>
                  <a:srgbClr val="222222"/>
                </a:solidFill>
                <a:latin typeface="Arial Black" panose="020B0A04020102020204" pitchFamily="34" charset="0"/>
              </a:rPr>
              <a:t>rad = 57</a:t>
            </a:r>
            <a:r>
              <a:rPr lang="nn-NO" sz="2400" baseline="30000" dirty="0">
                <a:solidFill>
                  <a:srgbClr val="222222"/>
                </a:solidFill>
                <a:latin typeface="Arial Black" panose="020B0A04020102020204" pitchFamily="34" charset="0"/>
              </a:rPr>
              <a:t>o</a:t>
            </a:r>
            <a:r>
              <a:rPr lang="nn-NO" sz="2400" dirty="0">
                <a:solidFill>
                  <a:srgbClr val="222222"/>
                </a:solidFill>
                <a:latin typeface="Arial Black" panose="020B0A04020102020204" pitchFamily="34" charset="0"/>
              </a:rPr>
              <a:t>,29577951 </a:t>
            </a:r>
            <a:r>
              <a:rPr lang="nn-NO" sz="2400" dirty="0">
                <a:latin typeface="Arial Black" panose="020B0A04020102020204" pitchFamily="34" charset="0"/>
              </a:rPr>
              <a:t/>
            </a:r>
            <a:br>
              <a:rPr lang="nn-NO" sz="2400" dirty="0">
                <a:latin typeface="Arial Black" panose="020B0A04020102020204" pitchFamily="34" charset="0"/>
              </a:rPr>
            </a:br>
            <a:r>
              <a:rPr lang="nn-NO" sz="2400" dirty="0">
                <a:solidFill>
                  <a:srgbClr val="222222"/>
                </a:solidFill>
                <a:latin typeface="Arial Black" panose="020B0A04020102020204" pitchFamily="34" charset="0"/>
              </a:rPr>
              <a:t>rad = 3437’,746771 </a:t>
            </a:r>
            <a:br>
              <a:rPr lang="nn-NO" sz="2400" dirty="0">
                <a:solidFill>
                  <a:srgbClr val="222222"/>
                </a:solidFill>
                <a:latin typeface="Arial Black" panose="020B0A04020102020204" pitchFamily="34" charset="0"/>
              </a:rPr>
            </a:br>
            <a:r>
              <a:rPr lang="nn-NO" sz="2400" dirty="0">
                <a:solidFill>
                  <a:srgbClr val="222222"/>
                </a:solidFill>
                <a:latin typeface="Arial Black" panose="020B0A04020102020204" pitchFamily="34" charset="0"/>
              </a:rPr>
              <a:t>rad = 206264”,8062</a:t>
            </a:r>
          </a:p>
        </p:txBody>
      </p:sp>
    </p:spTree>
    <p:extLst>
      <p:ext uri="{BB962C8B-B14F-4D97-AF65-F5344CB8AC3E}">
        <p14:creationId xmlns:p14="http://schemas.microsoft.com/office/powerpoint/2010/main" val="9054535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E557978-DDC0-439E-95CE-A40DF538587D}"/>
              </a:ext>
            </a:extLst>
          </p:cNvPr>
          <p:cNvSpPr>
            <a:spLocks noGrp="1"/>
          </p:cNvSpPr>
          <p:nvPr>
            <p:ph type="title"/>
          </p:nvPr>
        </p:nvSpPr>
        <p:spPr/>
        <p:txBody>
          <a:bodyPr/>
          <a:lstStyle/>
          <a:p>
            <a:r>
              <a:rPr lang="id-ID" dirty="0"/>
              <a:t>– Radial ke Sentisimal.</a:t>
            </a:r>
          </a:p>
        </p:txBody>
      </p:sp>
      <p:pic>
        <p:nvPicPr>
          <p:cNvPr id="3074" name="Picture 2">
            <a:extLst>
              <a:ext uri="{FF2B5EF4-FFF2-40B4-BE49-F238E27FC236}">
                <a16:creationId xmlns="" xmlns:a16="http://schemas.microsoft.com/office/drawing/2014/main" id="{7B578CDB-E2A2-4F4D-A946-C2AEC8E1FB2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200150" y="1457325"/>
            <a:ext cx="10153650" cy="227171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 xmlns:a16="http://schemas.microsoft.com/office/drawing/2014/main" id="{83F79826-FAA0-4E20-B1E0-D361F9C52AD2}"/>
              </a:ext>
            </a:extLst>
          </p:cNvPr>
          <p:cNvSpPr/>
          <p:nvPr/>
        </p:nvSpPr>
        <p:spPr>
          <a:xfrm rot="10800000" flipV="1">
            <a:off x="1385454" y="4210702"/>
            <a:ext cx="6387185" cy="1015663"/>
          </a:xfrm>
          <a:prstGeom prst="rect">
            <a:avLst/>
          </a:prstGeom>
        </p:spPr>
        <p:txBody>
          <a:bodyPr wrap="square">
            <a:spAutoFit/>
          </a:bodyPr>
          <a:lstStyle/>
          <a:p>
            <a:r>
              <a:rPr lang="nn-NO" sz="2000" dirty="0">
                <a:solidFill>
                  <a:srgbClr val="222222"/>
                </a:solidFill>
                <a:latin typeface="Arial Black" panose="020B0A04020102020204" pitchFamily="34" charset="0"/>
              </a:rPr>
              <a:t>rad = 63</a:t>
            </a:r>
            <a:r>
              <a:rPr lang="nn-NO" sz="2000" baseline="30000" dirty="0">
                <a:solidFill>
                  <a:srgbClr val="222222"/>
                </a:solidFill>
                <a:latin typeface="Arial Black" panose="020B0A04020102020204" pitchFamily="34" charset="0"/>
              </a:rPr>
              <a:t>G</a:t>
            </a:r>
            <a:r>
              <a:rPr lang="nn-NO" sz="2000" dirty="0">
                <a:solidFill>
                  <a:srgbClr val="222222"/>
                </a:solidFill>
                <a:latin typeface="Arial Black" panose="020B0A04020102020204" pitchFamily="34" charset="0"/>
              </a:rPr>
              <a:t>,66197724 </a:t>
            </a:r>
          </a:p>
          <a:p>
            <a:r>
              <a:rPr lang="nn-NO" sz="2000" dirty="0">
                <a:solidFill>
                  <a:srgbClr val="222222"/>
                </a:solidFill>
                <a:latin typeface="Arial Black" panose="020B0A04020102020204" pitchFamily="34" charset="0"/>
              </a:rPr>
              <a:t>rad = 6366</a:t>
            </a:r>
            <a:r>
              <a:rPr lang="nn-NO" sz="2000" baseline="30000" dirty="0">
                <a:solidFill>
                  <a:srgbClr val="222222"/>
                </a:solidFill>
                <a:latin typeface="Arial Black" panose="020B0A04020102020204" pitchFamily="34" charset="0"/>
              </a:rPr>
              <a:t>c</a:t>
            </a:r>
            <a:r>
              <a:rPr lang="nn-NO" sz="2000" dirty="0">
                <a:solidFill>
                  <a:srgbClr val="222222"/>
                </a:solidFill>
                <a:latin typeface="Arial Black" panose="020B0A04020102020204" pitchFamily="34" charset="0"/>
              </a:rPr>
              <a:t>,197724 </a:t>
            </a:r>
            <a:br>
              <a:rPr lang="nn-NO" sz="2000" dirty="0">
                <a:solidFill>
                  <a:srgbClr val="222222"/>
                </a:solidFill>
                <a:latin typeface="Arial Black" panose="020B0A04020102020204" pitchFamily="34" charset="0"/>
              </a:rPr>
            </a:br>
            <a:r>
              <a:rPr lang="nn-NO" sz="2000" dirty="0">
                <a:solidFill>
                  <a:srgbClr val="222222"/>
                </a:solidFill>
                <a:latin typeface="Arial Black" panose="020B0A04020102020204" pitchFamily="34" charset="0"/>
              </a:rPr>
              <a:t>rad = 636619</a:t>
            </a:r>
            <a:r>
              <a:rPr lang="nn-NO" sz="2000" baseline="30000" dirty="0">
                <a:solidFill>
                  <a:srgbClr val="222222"/>
                </a:solidFill>
                <a:latin typeface="Arial Black" panose="020B0A04020102020204" pitchFamily="34" charset="0"/>
              </a:rPr>
              <a:t>cc</a:t>
            </a:r>
            <a:r>
              <a:rPr lang="nn-NO" sz="2000" dirty="0">
                <a:solidFill>
                  <a:srgbClr val="222222"/>
                </a:solidFill>
                <a:latin typeface="Arial Black" panose="020B0A04020102020204" pitchFamily="34" charset="0"/>
              </a:rPr>
              <a:t>,7724 </a:t>
            </a:r>
          </a:p>
        </p:txBody>
      </p:sp>
    </p:spTree>
    <p:extLst>
      <p:ext uri="{BB962C8B-B14F-4D97-AF65-F5344CB8AC3E}">
        <p14:creationId xmlns:p14="http://schemas.microsoft.com/office/powerpoint/2010/main" val="7915794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D428DC5-0D84-4171-A933-852F267374BF}"/>
              </a:ext>
            </a:extLst>
          </p:cNvPr>
          <p:cNvSpPr>
            <a:spLocks noGrp="1"/>
          </p:cNvSpPr>
          <p:nvPr>
            <p:ph type="title"/>
          </p:nvPr>
        </p:nvSpPr>
        <p:spPr>
          <a:xfrm>
            <a:off x="1141413" y="618517"/>
            <a:ext cx="9905998" cy="1196427"/>
          </a:xfrm>
        </p:spPr>
        <p:txBody>
          <a:bodyPr>
            <a:normAutofit fontScale="90000"/>
          </a:bodyPr>
          <a:lstStyle/>
          <a:p>
            <a:r>
              <a:rPr lang="id-ID" dirty="0"/>
              <a:t/>
            </a:r>
            <a:br>
              <a:rPr lang="id-ID" dirty="0"/>
            </a:br>
            <a:r>
              <a:rPr lang="id-ID" dirty="0"/>
              <a:t>– Seksagesimal ke Sentisimal</a:t>
            </a:r>
          </a:p>
        </p:txBody>
      </p:sp>
      <p:pic>
        <p:nvPicPr>
          <p:cNvPr id="4" name="Content Placeholder 3">
            <a:extLst>
              <a:ext uri="{FF2B5EF4-FFF2-40B4-BE49-F238E27FC236}">
                <a16:creationId xmlns="" xmlns:a16="http://schemas.microsoft.com/office/drawing/2014/main" id="{425DBA43-BF98-4062-807B-C41A0F5D3100}"/>
              </a:ext>
            </a:extLst>
          </p:cNvPr>
          <p:cNvPicPr>
            <a:picLocks noGrp="1" noChangeAspect="1"/>
          </p:cNvPicPr>
          <p:nvPr>
            <p:ph idx="1"/>
          </p:nvPr>
        </p:nvPicPr>
        <p:blipFill>
          <a:blip r:embed="rId2"/>
          <a:stretch>
            <a:fillRect/>
          </a:stretch>
        </p:blipFill>
        <p:spPr>
          <a:xfrm>
            <a:off x="1371600" y="2286001"/>
            <a:ext cx="8742218" cy="1143000"/>
          </a:xfrm>
          <a:prstGeom prst="rect">
            <a:avLst/>
          </a:prstGeom>
        </p:spPr>
      </p:pic>
      <p:sp>
        <p:nvSpPr>
          <p:cNvPr id="5" name="Rectangle 4">
            <a:extLst>
              <a:ext uri="{FF2B5EF4-FFF2-40B4-BE49-F238E27FC236}">
                <a16:creationId xmlns="" xmlns:a16="http://schemas.microsoft.com/office/drawing/2014/main" id="{8C8B35B0-2926-42F1-BE3E-DAECC74DE291}"/>
              </a:ext>
            </a:extLst>
          </p:cNvPr>
          <p:cNvSpPr/>
          <p:nvPr/>
        </p:nvSpPr>
        <p:spPr>
          <a:xfrm rot="10800000" flipV="1">
            <a:off x="1690255" y="4016748"/>
            <a:ext cx="4779817" cy="1015663"/>
          </a:xfrm>
          <a:prstGeom prst="rect">
            <a:avLst/>
          </a:prstGeom>
        </p:spPr>
        <p:txBody>
          <a:bodyPr wrap="square">
            <a:spAutoFit/>
          </a:bodyPr>
          <a:lstStyle/>
          <a:p>
            <a:r>
              <a:rPr lang="pt-BR" sz="2000" dirty="0">
                <a:solidFill>
                  <a:srgbClr val="222222"/>
                </a:solidFill>
                <a:latin typeface="Arial Black" panose="020B0A04020102020204" pitchFamily="34" charset="0"/>
              </a:rPr>
              <a:t>1</a:t>
            </a:r>
            <a:r>
              <a:rPr lang="pt-BR" sz="2000" baseline="30000" dirty="0">
                <a:solidFill>
                  <a:srgbClr val="222222"/>
                </a:solidFill>
                <a:latin typeface="Arial Black" panose="020B0A04020102020204" pitchFamily="34" charset="0"/>
              </a:rPr>
              <a:t>o</a:t>
            </a:r>
            <a:r>
              <a:rPr lang="pt-BR" sz="2000" dirty="0">
                <a:solidFill>
                  <a:srgbClr val="222222"/>
                </a:solidFill>
                <a:latin typeface="Arial Black" panose="020B0A04020102020204" pitchFamily="34" charset="0"/>
              </a:rPr>
              <a:t> = 1</a:t>
            </a:r>
            <a:r>
              <a:rPr lang="pt-BR" sz="2000" baseline="30000" dirty="0">
                <a:solidFill>
                  <a:srgbClr val="222222"/>
                </a:solidFill>
                <a:latin typeface="Arial Black" panose="020B0A04020102020204" pitchFamily="34" charset="0"/>
              </a:rPr>
              <a:t>g</a:t>
            </a:r>
            <a:r>
              <a:rPr lang="pt-BR" sz="2000" dirty="0">
                <a:solidFill>
                  <a:srgbClr val="222222"/>
                </a:solidFill>
                <a:latin typeface="Arial Black" panose="020B0A04020102020204" pitchFamily="34" charset="0"/>
              </a:rPr>
              <a:t>,111111111 </a:t>
            </a:r>
            <a:r>
              <a:rPr lang="pt-BR" sz="2000" dirty="0">
                <a:latin typeface="Arial Black" panose="020B0A04020102020204" pitchFamily="34" charset="0"/>
              </a:rPr>
              <a:t/>
            </a:r>
            <a:br>
              <a:rPr lang="pt-BR" sz="2000" dirty="0">
                <a:latin typeface="Arial Black" panose="020B0A04020102020204" pitchFamily="34" charset="0"/>
              </a:rPr>
            </a:br>
            <a:r>
              <a:rPr lang="pt-BR" sz="2000" dirty="0">
                <a:solidFill>
                  <a:srgbClr val="222222"/>
                </a:solidFill>
                <a:latin typeface="Arial Black" panose="020B0A04020102020204" pitchFamily="34" charset="0"/>
              </a:rPr>
              <a:t>1’ = 1</a:t>
            </a:r>
            <a:r>
              <a:rPr lang="pt-BR" sz="2000" baseline="30000" dirty="0">
                <a:solidFill>
                  <a:srgbClr val="222222"/>
                </a:solidFill>
                <a:latin typeface="Arial Black" panose="020B0A04020102020204" pitchFamily="34" charset="0"/>
              </a:rPr>
              <a:t>c</a:t>
            </a:r>
            <a:r>
              <a:rPr lang="pt-BR" sz="2000" dirty="0">
                <a:solidFill>
                  <a:srgbClr val="222222"/>
                </a:solidFill>
                <a:latin typeface="Arial Black" panose="020B0A04020102020204" pitchFamily="34" charset="0"/>
              </a:rPr>
              <a:t>,851851852 </a:t>
            </a:r>
            <a:br>
              <a:rPr lang="pt-BR" sz="2000" dirty="0">
                <a:solidFill>
                  <a:srgbClr val="222222"/>
                </a:solidFill>
                <a:latin typeface="Arial Black" panose="020B0A04020102020204" pitchFamily="34" charset="0"/>
              </a:rPr>
            </a:br>
            <a:r>
              <a:rPr lang="pt-BR" sz="2000" dirty="0">
                <a:solidFill>
                  <a:srgbClr val="222222"/>
                </a:solidFill>
                <a:latin typeface="Arial Black" panose="020B0A04020102020204" pitchFamily="34" charset="0"/>
              </a:rPr>
              <a:t>1” = 3</a:t>
            </a:r>
            <a:r>
              <a:rPr lang="pt-BR" sz="2000" baseline="30000" dirty="0">
                <a:solidFill>
                  <a:srgbClr val="222222"/>
                </a:solidFill>
                <a:latin typeface="Arial Black" panose="020B0A04020102020204" pitchFamily="34" charset="0"/>
              </a:rPr>
              <a:t>cc</a:t>
            </a:r>
            <a:r>
              <a:rPr lang="pt-BR" sz="2000" dirty="0">
                <a:solidFill>
                  <a:srgbClr val="222222"/>
                </a:solidFill>
                <a:latin typeface="Arial Black" panose="020B0A04020102020204" pitchFamily="34" charset="0"/>
              </a:rPr>
              <a:t>,086419753</a:t>
            </a:r>
          </a:p>
        </p:txBody>
      </p:sp>
    </p:spTree>
    <p:extLst>
      <p:ext uri="{BB962C8B-B14F-4D97-AF65-F5344CB8AC3E}">
        <p14:creationId xmlns:p14="http://schemas.microsoft.com/office/powerpoint/2010/main" val="8070862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1F64D450-786E-45E6-B329-FFBBDBC8435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036171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B2D40808-D479-4226-A559-BD4906D1A16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530590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9A84A1-7962-45D7-9487-138E583D3147}"/>
              </a:ext>
            </a:extLst>
          </p:cNvPr>
          <p:cNvSpPr>
            <a:spLocks noGrp="1"/>
          </p:cNvSpPr>
          <p:nvPr>
            <p:ph type="title"/>
          </p:nvPr>
        </p:nvSpPr>
        <p:spPr/>
        <p:txBody>
          <a:bodyPr>
            <a:normAutofit fontScale="90000"/>
          </a:bodyPr>
          <a:lstStyle/>
          <a:p>
            <a:pPr marL="342900" lvl="0" indent="-342900">
              <a:lnSpc>
                <a:spcPct val="107000"/>
              </a:lnSpc>
              <a:spcAft>
                <a:spcPts val="800"/>
              </a:spcAft>
              <a:tabLst>
                <a:tab pos="457200" algn="l"/>
              </a:tabLst>
            </a:pPr>
            <a:r>
              <a:rPr lang="id-ID" dirty="0">
                <a:latin typeface="Calibri" panose="020F0502020204030204" pitchFamily="34" charset="0"/>
                <a:ea typeface="Calibri" panose="020F0502020204030204" pitchFamily="34" charset="0"/>
                <a:cs typeface="Times New Roman" panose="02020603050405020304" pitchFamily="18" charset="0"/>
              </a:rPr>
              <a:t/>
            </a:r>
            <a:br>
              <a:rPr lang="id-ID" dirty="0">
                <a:latin typeface="Calibri" panose="020F0502020204030204" pitchFamily="34" charset="0"/>
                <a:ea typeface="Calibri" panose="020F0502020204030204" pitchFamily="34" charset="0"/>
                <a:cs typeface="Times New Roman" panose="02020603050405020304" pitchFamily="18" charset="0"/>
              </a:rPr>
            </a:br>
            <a:r>
              <a:rPr lang="id-ID" dirty="0">
                <a:latin typeface="Calibri" panose="020F0502020204030204" pitchFamily="34" charset="0"/>
                <a:ea typeface="Calibri" panose="020F0502020204030204" pitchFamily="34" charset="0"/>
                <a:cs typeface="Times New Roman" panose="02020603050405020304" pitchFamily="18" charset="0"/>
              </a:rPr>
              <a:t>Sistem waktu (desimal)</a:t>
            </a:r>
            <a:br>
              <a:rPr lang="id-ID" dirty="0">
                <a:latin typeface="Calibri" panose="020F0502020204030204" pitchFamily="34" charset="0"/>
                <a:ea typeface="Calibri" panose="020F0502020204030204" pitchFamily="34" charset="0"/>
                <a:cs typeface="Times New Roman" panose="02020603050405020304" pitchFamily="18" charset="0"/>
              </a:rPr>
            </a:br>
            <a:endParaRPr lang="id-ID" dirty="0"/>
          </a:p>
        </p:txBody>
      </p:sp>
      <p:sp>
        <p:nvSpPr>
          <p:cNvPr id="3" name="Content Placeholder 2">
            <a:extLst>
              <a:ext uri="{FF2B5EF4-FFF2-40B4-BE49-F238E27FC236}">
                <a16:creationId xmlns="" xmlns:a16="http://schemas.microsoft.com/office/drawing/2014/main" id="{704C5FFD-DDCF-49F8-B9E3-52EA49A972B4}"/>
              </a:ext>
            </a:extLst>
          </p:cNvPr>
          <p:cNvSpPr>
            <a:spLocks noGrp="1"/>
          </p:cNvSpPr>
          <p:nvPr>
            <p:ph idx="1"/>
          </p:nvPr>
        </p:nvSpPr>
        <p:spPr/>
        <p:txBody>
          <a:bodyPr>
            <a:normAutofit fontScale="77500" lnSpcReduction="20000"/>
          </a:bodyPr>
          <a:lstStyle/>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Sistem waktu digunakan dalam pengukuran astronomi. Nilai sudut desimal maksimal</a:t>
            </a:r>
          </a:p>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adalah 360. Atau :</a:t>
            </a:r>
          </a:p>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360 °  = 24 jam</a:t>
            </a:r>
          </a:p>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1 jam = 15°</a:t>
            </a:r>
          </a:p>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Cara menulis waktu adalah :</a:t>
            </a:r>
          </a:p>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            13</a:t>
            </a:r>
            <a:r>
              <a:rPr lang="id-ID" baseline="30000" dirty="0">
                <a:latin typeface="Calibri" panose="020F0502020204030204" pitchFamily="34" charset="0"/>
                <a:ea typeface="Calibri" panose="020F0502020204030204" pitchFamily="34" charset="0"/>
                <a:cs typeface="Times New Roman" panose="02020603050405020304" pitchFamily="18" charset="0"/>
              </a:rPr>
              <a:t>h </a:t>
            </a:r>
            <a:r>
              <a:rPr lang="id-ID" dirty="0">
                <a:latin typeface="Calibri" panose="020F0502020204030204" pitchFamily="34" charset="0"/>
                <a:ea typeface="Calibri" panose="020F0502020204030204" pitchFamily="34" charset="0"/>
                <a:cs typeface="Times New Roman" panose="02020603050405020304" pitchFamily="18" charset="0"/>
              </a:rPr>
              <a:t> 25</a:t>
            </a:r>
            <a:r>
              <a:rPr lang="id-ID" baseline="30000" dirty="0">
                <a:latin typeface="Calibri" panose="020F0502020204030204" pitchFamily="34" charset="0"/>
                <a:ea typeface="Calibri" panose="020F0502020204030204" pitchFamily="34" charset="0"/>
                <a:cs typeface="Times New Roman" panose="02020603050405020304" pitchFamily="18" charset="0"/>
              </a:rPr>
              <a:t>m </a:t>
            </a:r>
            <a:r>
              <a:rPr lang="id-ID" dirty="0">
                <a:latin typeface="Calibri" panose="020F0502020204030204" pitchFamily="34" charset="0"/>
                <a:ea typeface="Calibri" panose="020F0502020204030204" pitchFamily="34" charset="0"/>
                <a:cs typeface="Times New Roman" panose="02020603050405020304" pitchFamily="18" charset="0"/>
              </a:rPr>
              <a:t>35</a:t>
            </a:r>
            <a:r>
              <a:rPr lang="id-ID" baseline="30000" dirty="0">
                <a:latin typeface="Calibri" panose="020F0502020204030204" pitchFamily="34" charset="0"/>
                <a:ea typeface="Calibri" panose="020F0502020204030204" pitchFamily="34" charset="0"/>
                <a:cs typeface="Times New Roman" panose="02020603050405020304" pitchFamily="18" charset="0"/>
              </a:rPr>
              <a:t>s</a:t>
            </a:r>
            <a:r>
              <a:rPr lang="id-ID" dirty="0">
                <a:latin typeface="Calibri" panose="020F0502020204030204" pitchFamily="34" charset="0"/>
                <a:ea typeface="Calibri" panose="020F0502020204030204" pitchFamily="34" charset="0"/>
                <a:cs typeface="Times New Roman" panose="02020603050405020304" pitchFamily="18" charset="0"/>
              </a:rPr>
              <a:t>     = jam 13 lewat 25 menit 35 detik</a:t>
            </a:r>
          </a:p>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            Dimana           :</a:t>
            </a:r>
          </a:p>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                        h          = hours = jam;  m = minutes = menit; s  = second = detik.</a:t>
            </a:r>
          </a:p>
          <a:p>
            <a:endParaRPr lang="id-ID" dirty="0"/>
          </a:p>
        </p:txBody>
      </p:sp>
    </p:spTree>
    <p:extLst>
      <p:ext uri="{BB962C8B-B14F-4D97-AF65-F5344CB8AC3E}">
        <p14:creationId xmlns:p14="http://schemas.microsoft.com/office/powerpoint/2010/main" val="6406309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5ECB2179-B915-4432-89E3-542F7AAD458B}"/>
              </a:ext>
            </a:extLst>
          </p:cNvPr>
          <p:cNvSpPr>
            <a:spLocks noGrp="1"/>
          </p:cNvSpPr>
          <p:nvPr>
            <p:ph idx="1"/>
          </p:nvPr>
        </p:nvSpPr>
        <p:spPr>
          <a:xfrm>
            <a:off x="623455" y="457200"/>
            <a:ext cx="11083636" cy="6026727"/>
          </a:xfrm>
        </p:spPr>
        <p:txBody>
          <a:bodyPr>
            <a:normAutofit fontScale="77500" lnSpcReduction="20000"/>
          </a:bodyPr>
          <a:lstStyle/>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Waktu wilayah ; yaitu waktu matahari menengah yang berpatokan pada suatu Meridian Standar dan berlaku seragam di wilayah tertentu.Misanya di Indonesia dikenal :</a:t>
            </a:r>
          </a:p>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Waktu Indonesia Barat (WIB),  yang berpatokan pada meridian dengan bujur λ w = + 105</a:t>
            </a:r>
            <a:r>
              <a:rPr lang="id-ID" baseline="30000" dirty="0">
                <a:latin typeface="Calibri" panose="020F0502020204030204" pitchFamily="34" charset="0"/>
                <a:ea typeface="Calibri" panose="020F0502020204030204" pitchFamily="34" charset="0"/>
                <a:cs typeface="Times New Roman" panose="02020603050405020304" pitchFamily="18" charset="0"/>
              </a:rPr>
              <a:t>0</a:t>
            </a:r>
            <a:endParaRPr lang="id-ID" dirty="0">
              <a:latin typeface="Calibri" panose="020F0502020204030204" pitchFamily="34" charset="0"/>
              <a:ea typeface="Calibri" panose="020F0502020204030204" pitchFamily="34" charset="0"/>
              <a:cs typeface="Times New Roman" panose="02020603050405020304" pitchFamily="18" charset="0"/>
            </a:endParaRPr>
          </a:p>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Waktu Indonesia tengah (WITA),  yang berpatokan pada meridian dengan bujur</a:t>
            </a:r>
          </a:p>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      λ w = + 120</a:t>
            </a:r>
            <a:r>
              <a:rPr lang="id-ID" baseline="30000" dirty="0">
                <a:latin typeface="Calibri" panose="020F0502020204030204" pitchFamily="34" charset="0"/>
                <a:ea typeface="Calibri" panose="020F0502020204030204" pitchFamily="34" charset="0"/>
                <a:cs typeface="Times New Roman" panose="02020603050405020304" pitchFamily="18" charset="0"/>
              </a:rPr>
              <a:t>0</a:t>
            </a:r>
            <a:endParaRPr lang="id-ID" dirty="0">
              <a:latin typeface="Calibri" panose="020F0502020204030204" pitchFamily="34" charset="0"/>
              <a:ea typeface="Calibri" panose="020F0502020204030204" pitchFamily="34" charset="0"/>
              <a:cs typeface="Times New Roman" panose="02020603050405020304" pitchFamily="18" charset="0"/>
            </a:endParaRPr>
          </a:p>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Waktu Indonesia Timur (WITI),  yang berpatokan pada meridian dengan bujur λ w = + 135</a:t>
            </a:r>
            <a:r>
              <a:rPr lang="id-ID" baseline="30000" dirty="0">
                <a:latin typeface="Calibri" panose="020F0502020204030204" pitchFamily="34" charset="0"/>
                <a:ea typeface="Calibri" panose="020F0502020204030204" pitchFamily="34" charset="0"/>
                <a:cs typeface="Times New Roman" panose="02020603050405020304" pitchFamily="18" charset="0"/>
              </a:rPr>
              <a:t>0</a:t>
            </a:r>
            <a:endParaRPr lang="id-ID" dirty="0">
              <a:latin typeface="Calibri" panose="020F0502020204030204" pitchFamily="34" charset="0"/>
              <a:ea typeface="Calibri" panose="020F0502020204030204" pitchFamily="34" charset="0"/>
              <a:cs typeface="Times New Roman" panose="02020603050405020304" pitchFamily="18" charset="0"/>
            </a:endParaRPr>
          </a:p>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Selisih waktu-waktu tersebut adalah :</a:t>
            </a:r>
          </a:p>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WIB          = GMT  + 7 </a:t>
            </a:r>
            <a:r>
              <a:rPr lang="id-ID" baseline="30000" dirty="0">
                <a:latin typeface="Calibri" panose="020F0502020204030204" pitchFamily="34" charset="0"/>
                <a:ea typeface="Calibri" panose="020F0502020204030204" pitchFamily="34" charset="0"/>
                <a:cs typeface="Times New Roman" panose="02020603050405020304" pitchFamily="18" charset="0"/>
              </a:rPr>
              <a:t>h</a:t>
            </a:r>
            <a:endParaRPr lang="id-ID" dirty="0">
              <a:latin typeface="Calibri" panose="020F0502020204030204" pitchFamily="34" charset="0"/>
              <a:ea typeface="Calibri" panose="020F0502020204030204" pitchFamily="34" charset="0"/>
              <a:cs typeface="Times New Roman" panose="02020603050405020304" pitchFamily="18" charset="0"/>
            </a:endParaRPr>
          </a:p>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WITA        = GMT  + </a:t>
            </a:r>
            <a:r>
              <a:rPr lang="id-ID" baseline="30000" dirty="0">
                <a:latin typeface="Calibri" panose="020F0502020204030204" pitchFamily="34" charset="0"/>
                <a:ea typeface="Calibri" panose="020F0502020204030204" pitchFamily="34" charset="0"/>
                <a:cs typeface="Times New Roman" panose="02020603050405020304" pitchFamily="18" charset="0"/>
              </a:rPr>
              <a:t> </a:t>
            </a:r>
            <a:r>
              <a:rPr lang="id-ID" dirty="0">
                <a:latin typeface="Calibri" panose="020F0502020204030204" pitchFamily="34" charset="0"/>
                <a:ea typeface="Calibri" panose="020F0502020204030204" pitchFamily="34" charset="0"/>
                <a:cs typeface="Times New Roman" panose="02020603050405020304" pitchFamily="18" charset="0"/>
              </a:rPr>
              <a:t>8 </a:t>
            </a:r>
            <a:r>
              <a:rPr lang="id-ID" baseline="30000" dirty="0">
                <a:latin typeface="Calibri" panose="020F0502020204030204" pitchFamily="34" charset="0"/>
                <a:ea typeface="Calibri" panose="020F0502020204030204" pitchFamily="34" charset="0"/>
                <a:cs typeface="Times New Roman" panose="02020603050405020304" pitchFamily="18" charset="0"/>
              </a:rPr>
              <a:t>h</a:t>
            </a:r>
            <a:endParaRPr lang="id-ID" dirty="0">
              <a:latin typeface="Calibri" panose="020F0502020204030204" pitchFamily="34" charset="0"/>
              <a:ea typeface="Calibri" panose="020F0502020204030204" pitchFamily="34" charset="0"/>
              <a:cs typeface="Times New Roman" panose="02020603050405020304" pitchFamily="18" charset="0"/>
            </a:endParaRPr>
          </a:p>
          <a:p>
            <a:pPr marL="450215">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WITI         = GMT  +  9 </a:t>
            </a:r>
            <a:r>
              <a:rPr lang="id-ID" baseline="30000" dirty="0">
                <a:latin typeface="Calibri" panose="020F0502020204030204" pitchFamily="34" charset="0"/>
                <a:ea typeface="Calibri" panose="020F0502020204030204" pitchFamily="34" charset="0"/>
                <a:cs typeface="Times New Roman" panose="02020603050405020304" pitchFamily="18" charset="0"/>
              </a:rPr>
              <a:t>h</a:t>
            </a:r>
            <a:endParaRPr lang="id-ID" dirty="0">
              <a:latin typeface="Calibri" panose="020F0502020204030204" pitchFamily="34" charset="0"/>
              <a:ea typeface="Calibri" panose="020F0502020204030204" pitchFamily="34" charset="0"/>
              <a:cs typeface="Times New Roman" panose="02020603050405020304" pitchFamily="18" charset="0"/>
            </a:endParaRPr>
          </a:p>
          <a:p>
            <a:endParaRPr lang="id-ID" dirty="0"/>
          </a:p>
        </p:txBody>
      </p:sp>
    </p:spTree>
    <p:extLst>
      <p:ext uri="{BB962C8B-B14F-4D97-AF65-F5344CB8AC3E}">
        <p14:creationId xmlns:p14="http://schemas.microsoft.com/office/powerpoint/2010/main" val="33728164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2E3DD9-1DD6-457C-94AE-178E9B4D4BEA}"/>
              </a:ext>
            </a:extLst>
          </p:cNvPr>
          <p:cNvSpPr>
            <a:spLocks noGrp="1"/>
          </p:cNvSpPr>
          <p:nvPr>
            <p:ph type="title"/>
          </p:nvPr>
        </p:nvSpPr>
        <p:spPr/>
        <p:txBody>
          <a:bodyPr/>
          <a:lstStyle/>
          <a:p>
            <a:r>
              <a:rPr lang="id-ID" dirty="0">
                <a:latin typeface="Cambria Math" panose="02040503050406030204" pitchFamily="18" charset="0"/>
                <a:ea typeface="Calibri" panose="020F0502020204030204" pitchFamily="34" charset="0"/>
                <a:cs typeface="Times New Roman" panose="02020603050405020304" pitchFamily="18" charset="0"/>
              </a:rPr>
              <a:t>PRINSIP DASAR PENENTUAN POSISI</a:t>
            </a:r>
            <a:endParaRPr lang="id-ID" dirty="0"/>
          </a:p>
        </p:txBody>
      </p:sp>
      <p:sp>
        <p:nvSpPr>
          <p:cNvPr id="3" name="Content Placeholder 2">
            <a:extLst>
              <a:ext uri="{FF2B5EF4-FFF2-40B4-BE49-F238E27FC236}">
                <a16:creationId xmlns="" xmlns:a16="http://schemas.microsoft.com/office/drawing/2014/main" id="{0FBA9C81-8D12-4772-8977-5BB2F7A68B20}"/>
              </a:ext>
            </a:extLst>
          </p:cNvPr>
          <p:cNvSpPr>
            <a:spLocks noGrp="1"/>
          </p:cNvSpPr>
          <p:nvPr>
            <p:ph idx="1"/>
          </p:nvPr>
        </p:nvSpPr>
        <p:spPr/>
        <p:txBody>
          <a:bodyPr>
            <a:normAutofit fontScale="92500" lnSpcReduction="20000"/>
          </a:bodyPr>
          <a:lstStyle/>
          <a:p>
            <a:pPr marL="0" lvl="0" indent="0">
              <a:buNone/>
            </a:pPr>
            <a:r>
              <a:rPr lang="id-ID" i="1" dirty="0"/>
              <a:t>1. CARA GRAFIS</a:t>
            </a:r>
          </a:p>
          <a:p>
            <a:r>
              <a:rPr lang="id-ID" i="1" dirty="0"/>
              <a:t>–      DENGAN MENGUKUR JARAK-JARAKNYA</a:t>
            </a:r>
          </a:p>
          <a:p>
            <a:r>
              <a:rPr lang="id-ID" i="1" dirty="0"/>
              <a:t>–      DENGAN MENGUKUR SUDUT-JARAKNYA</a:t>
            </a:r>
          </a:p>
          <a:p>
            <a:r>
              <a:rPr lang="id-ID" i="1" dirty="0"/>
              <a:t>q  TRIANGGULASI</a:t>
            </a:r>
          </a:p>
          <a:p>
            <a:r>
              <a:rPr lang="id-ID" i="1" dirty="0"/>
              <a:t>q  KOORDINAT KUTUB</a:t>
            </a:r>
          </a:p>
          <a:p>
            <a:endParaRPr lang="id-ID" i="1" dirty="0"/>
          </a:p>
          <a:p>
            <a:pPr marL="0" lvl="0" indent="0">
              <a:buNone/>
            </a:pPr>
            <a:r>
              <a:rPr lang="id-ID" i="1" dirty="0"/>
              <a:t>2. CARA NUMERIS</a:t>
            </a:r>
          </a:p>
          <a:p>
            <a:r>
              <a:rPr lang="id-ID" i="1" dirty="0"/>
              <a:t>–      DENGAN SUDUT JURUSAN ATAU AZIMUT DAN JARAK</a:t>
            </a:r>
          </a:p>
          <a:p>
            <a:r>
              <a:rPr lang="id-ID" i="1" dirty="0"/>
              <a:t>–      DENGAN PEMOTONGAN KE MUKA (INTERSECTION)</a:t>
            </a:r>
          </a:p>
          <a:p>
            <a:r>
              <a:rPr lang="id-ID" i="1" dirty="0"/>
              <a:t>–      DENGAN PEMOTONGAN KE BELAKANG (RESECTION)</a:t>
            </a:r>
          </a:p>
          <a:p>
            <a:endParaRPr lang="id-ID" dirty="0"/>
          </a:p>
        </p:txBody>
      </p:sp>
    </p:spTree>
    <p:extLst>
      <p:ext uri="{BB962C8B-B14F-4D97-AF65-F5344CB8AC3E}">
        <p14:creationId xmlns:p14="http://schemas.microsoft.com/office/powerpoint/2010/main" val="13105730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076AE0E-29E6-4B68-87C9-CAA3264A6596}"/>
              </a:ext>
            </a:extLst>
          </p:cNvPr>
          <p:cNvSpPr>
            <a:spLocks noGrp="1"/>
          </p:cNvSpPr>
          <p:nvPr>
            <p:ph type="title"/>
          </p:nvPr>
        </p:nvSpPr>
        <p:spPr/>
        <p:txBody>
          <a:bodyPr>
            <a:normAutofit fontScale="90000"/>
          </a:bodyPr>
          <a:lstStyle/>
          <a:p>
            <a:pPr>
              <a:lnSpc>
                <a:spcPct val="107000"/>
              </a:lnSpc>
              <a:spcAft>
                <a:spcPts val="800"/>
              </a:spcAft>
            </a:pPr>
            <a:r>
              <a:rPr lang="id-ID" i="1" dirty="0">
                <a:latin typeface="Cambria Math" panose="02040503050406030204" pitchFamily="18" charset="0"/>
                <a:ea typeface="Calibri" panose="020F0502020204030204" pitchFamily="34" charset="0"/>
                <a:cs typeface="Times New Roman" panose="02020603050405020304" pitchFamily="18" charset="0"/>
              </a:rPr>
              <a:t/>
            </a:r>
            <a:br>
              <a:rPr lang="id-ID" i="1" dirty="0">
                <a:latin typeface="Cambria Math" panose="02040503050406030204" pitchFamily="18" charset="0"/>
                <a:ea typeface="Calibri" panose="020F0502020204030204" pitchFamily="34" charset="0"/>
                <a:cs typeface="Times New Roman" panose="02020603050405020304" pitchFamily="18" charset="0"/>
              </a:rPr>
            </a:br>
            <a:r>
              <a:rPr lang="id-ID" i="1" dirty="0">
                <a:latin typeface="Cambria Math" panose="02040503050406030204" pitchFamily="18" charset="0"/>
                <a:ea typeface="Calibri" panose="020F0502020204030204" pitchFamily="34" charset="0"/>
                <a:cs typeface="Times New Roman" panose="02020603050405020304" pitchFamily="18" charset="0"/>
              </a:rPr>
              <a:t>•  CARA NUMERIS</a:t>
            </a:r>
            <a:br>
              <a:rPr lang="id-ID" i="1" dirty="0">
                <a:latin typeface="Cambria Math" panose="02040503050406030204" pitchFamily="18" charset="0"/>
                <a:ea typeface="Calibri" panose="020F0502020204030204" pitchFamily="34" charset="0"/>
                <a:cs typeface="Times New Roman" panose="02020603050405020304" pitchFamily="18" charset="0"/>
              </a:rPr>
            </a:br>
            <a:endParaRPr lang="id-ID" dirty="0"/>
          </a:p>
        </p:txBody>
      </p:sp>
      <p:sp>
        <p:nvSpPr>
          <p:cNvPr id="3" name="Content Placeholder 2">
            <a:extLst>
              <a:ext uri="{FF2B5EF4-FFF2-40B4-BE49-F238E27FC236}">
                <a16:creationId xmlns="" xmlns:a16="http://schemas.microsoft.com/office/drawing/2014/main" id="{7D8C048D-9803-4CCF-9A3E-75CDB296B4F8}"/>
              </a:ext>
            </a:extLst>
          </p:cNvPr>
          <p:cNvSpPr>
            <a:spLocks noGrp="1"/>
          </p:cNvSpPr>
          <p:nvPr>
            <p:ph idx="1"/>
          </p:nvPr>
        </p:nvSpPr>
        <p:spPr>
          <a:xfrm>
            <a:off x="5818908" y="365126"/>
            <a:ext cx="5534891" cy="6492874"/>
          </a:xfrm>
        </p:spPr>
        <p:txBody>
          <a:bodyPr>
            <a:normAutofit/>
          </a:bodyPr>
          <a:lstStyle/>
          <a:p>
            <a:pPr>
              <a:lnSpc>
                <a:spcPct val="107000"/>
              </a:lnSpc>
              <a:spcAft>
                <a:spcPts val="800"/>
              </a:spcAft>
            </a:pPr>
            <a:r>
              <a:rPr lang="id-ID" sz="2000" i="1" dirty="0">
                <a:latin typeface="Cambria Math" panose="02040503050406030204" pitchFamily="18" charset="0"/>
                <a:ea typeface="Calibri" panose="020F0502020204030204" pitchFamily="34" charset="0"/>
                <a:cs typeface="Times New Roman" panose="02020603050405020304" pitchFamily="18" charset="0"/>
              </a:rPr>
              <a:t>APABILA JARAK ANTARA TITIK A DAN B DIUKUR (d AB) DAN DEMIKIAN PULA SUDUT JURUSAN ATAU AZIMUT AB DIUKUR (</a:t>
            </a:r>
            <a:r>
              <a:rPr lang="el-GR" sz="2000" i="1" dirty="0">
                <a:latin typeface="Cambria Math" panose="02040503050406030204" pitchFamily="18" charset="0"/>
                <a:ea typeface="Calibri" panose="020F0502020204030204" pitchFamily="34" charset="0"/>
                <a:cs typeface="Times New Roman" panose="02020603050405020304" pitchFamily="18" charset="0"/>
              </a:rPr>
              <a:t>α </a:t>
            </a:r>
            <a:r>
              <a:rPr lang="id-ID" sz="2000" i="1" dirty="0">
                <a:latin typeface="Cambria Math" panose="02040503050406030204" pitchFamily="18" charset="0"/>
                <a:ea typeface="Calibri" panose="020F0502020204030204" pitchFamily="34" charset="0"/>
                <a:cs typeface="Times New Roman" panose="02020603050405020304" pitchFamily="18" charset="0"/>
              </a:rPr>
              <a:t>AB) DAN KOORDINAT A (XA, YA), MAKA POSISI TITIK B DAPAT DITENTUKAN DGN RUMUS :</a:t>
            </a:r>
          </a:p>
          <a:p>
            <a:pPr>
              <a:lnSpc>
                <a:spcPct val="107000"/>
              </a:lnSpc>
              <a:spcAft>
                <a:spcPts val="800"/>
              </a:spcAft>
            </a:pPr>
            <a:endParaRPr lang="id-ID" sz="2000" i="1" dirty="0">
              <a:latin typeface="Cambria Math"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id-ID" sz="2000" i="1" dirty="0">
              <a:latin typeface="Cambria Math"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id-ID" sz="2100" i="1" dirty="0"/>
              <a:t>DEMIKIAN PULA SEBALIKNYA, APABILA DUA BUAH TITIK A DAN B MASING-MASING DIKETAHUI KOORDINTANYA (XA, YA) DAN (XB, YB) MAKA DARI PADANYA DAPAT DITENTUKAN SUDUT JURUSAN DAN JARAKNYA.</a:t>
            </a:r>
          </a:p>
          <a:p>
            <a:pPr>
              <a:lnSpc>
                <a:spcPct val="107000"/>
              </a:lnSpc>
              <a:spcAft>
                <a:spcPts val="800"/>
              </a:spcAft>
            </a:pPr>
            <a:endParaRPr lang="id-ID" sz="2000" i="1" dirty="0">
              <a:latin typeface="Cambria Math" panose="02040503050406030204" pitchFamily="18" charset="0"/>
              <a:ea typeface="Calibri" panose="020F0502020204030204" pitchFamily="34" charset="0"/>
              <a:cs typeface="Times New Roman" panose="02020603050405020304" pitchFamily="18" charset="0"/>
            </a:endParaRPr>
          </a:p>
          <a:p>
            <a:pPr marL="0" indent="0">
              <a:buNone/>
            </a:pPr>
            <a:endParaRPr lang="id-ID" dirty="0"/>
          </a:p>
        </p:txBody>
      </p:sp>
      <p:pic>
        <p:nvPicPr>
          <p:cNvPr id="4" name="Picture 3">
            <a:hlinkClick r:id="rId2"/>
            <a:extLst>
              <a:ext uri="{FF2B5EF4-FFF2-40B4-BE49-F238E27FC236}">
                <a16:creationId xmlns="" xmlns:a16="http://schemas.microsoft.com/office/drawing/2014/main" id="{BC4BCF50-F06C-492E-A058-FD5D698FC1C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38199" y="1690687"/>
            <a:ext cx="4301837" cy="4351337"/>
          </a:xfrm>
          <a:prstGeom prst="rect">
            <a:avLst/>
          </a:prstGeom>
          <a:noFill/>
          <a:ln>
            <a:noFill/>
          </a:ln>
        </p:spPr>
      </p:pic>
      <p:pic>
        <p:nvPicPr>
          <p:cNvPr id="6" name="Picture 5">
            <a:hlinkClick r:id="rId4"/>
            <a:extLst>
              <a:ext uri="{FF2B5EF4-FFF2-40B4-BE49-F238E27FC236}">
                <a16:creationId xmlns="" xmlns:a16="http://schemas.microsoft.com/office/drawing/2014/main" id="{221F40BA-E862-455B-BE72-1DA8071F5D64}"/>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234545" y="2176678"/>
            <a:ext cx="5119254" cy="981075"/>
          </a:xfrm>
          <a:prstGeom prst="rect">
            <a:avLst/>
          </a:prstGeom>
          <a:noFill/>
          <a:ln>
            <a:noFill/>
          </a:ln>
        </p:spPr>
      </p:pic>
      <p:pic>
        <p:nvPicPr>
          <p:cNvPr id="7" name="Picture 6">
            <a:hlinkClick r:id="rId6"/>
            <a:extLst>
              <a:ext uri="{FF2B5EF4-FFF2-40B4-BE49-F238E27FC236}">
                <a16:creationId xmlns="" xmlns:a16="http://schemas.microsoft.com/office/drawing/2014/main" id="{2C8F2CE3-DEC1-4FE6-AB35-DACFCFF09EA9}"/>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6234545" y="5230956"/>
            <a:ext cx="5119254" cy="1261918"/>
          </a:xfrm>
          <a:prstGeom prst="rect">
            <a:avLst/>
          </a:prstGeom>
          <a:noFill/>
          <a:ln>
            <a:noFill/>
          </a:ln>
        </p:spPr>
      </p:pic>
    </p:spTree>
    <p:extLst>
      <p:ext uri="{BB962C8B-B14F-4D97-AF65-F5344CB8AC3E}">
        <p14:creationId xmlns:p14="http://schemas.microsoft.com/office/powerpoint/2010/main" val="26834247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24&#10;PENENTUAN POSISI SUATU TITIK&#10;90O&#10;X+&#10;270o&#10;X-&#10;Y- 180o&#10;Y+ 0O&#10;0&#10;I&#10;III II&#10;IV&#10;ILMU UKUR TANAH&#10; ">
            <a:extLst>
              <a:ext uri="{FF2B5EF4-FFF2-40B4-BE49-F238E27FC236}">
                <a16:creationId xmlns="" xmlns:a16="http://schemas.microsoft.com/office/drawing/2014/main" id="{25CF1609-AE6C-4747-871D-A67578E7A1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880"/>
          <a:stretch/>
        </p:blipFill>
        <p:spPr bwMode="auto">
          <a:xfrm>
            <a:off x="0" y="62346"/>
            <a:ext cx="12192000" cy="6733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3018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Dalam ilmu ukur tanah, permukaan bumi dapat diukur dan dicari koordinatnya.&#10;Selanjutnya permukaan bumi yang telah diukur k...">
            <a:extLst>
              <a:ext uri="{FF2B5EF4-FFF2-40B4-BE49-F238E27FC236}">
                <a16:creationId xmlns="" xmlns:a16="http://schemas.microsoft.com/office/drawing/2014/main" id="{7599F9A7-880E-4462-A2DF-038015360B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6223"/>
          <a:stretch/>
        </p:blipFill>
        <p:spPr bwMode="auto">
          <a:xfrm>
            <a:off x="221672" y="235527"/>
            <a:ext cx="11859491" cy="6483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339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1. Nol normal adalah permukaan air laut yang berubah&#10;menurut waktu, maka melalui suatu perjanjian dipilih&#10;ketinggian dasar...">
            <a:extLst>
              <a:ext uri="{FF2B5EF4-FFF2-40B4-BE49-F238E27FC236}">
                <a16:creationId xmlns="" xmlns:a16="http://schemas.microsoft.com/office/drawing/2014/main" id="{F4A34DED-BAE4-4AB8-8514-A73C671142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633" y="468891"/>
            <a:ext cx="11780693" cy="6070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0458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ekian terima kasih(dka1b) - YouTube">
            <a:extLst>
              <a:ext uri="{FF2B5EF4-FFF2-40B4-BE49-F238E27FC236}">
                <a16:creationId xmlns="" xmlns:a16="http://schemas.microsoft.com/office/drawing/2014/main" id="{CB19004C-899D-45A9-A9FA-593F0A6FE1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782" y="374073"/>
            <a:ext cx="11291454" cy="617912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1245</TotalTime>
  <Words>2167</Words>
  <Application>Microsoft Office PowerPoint</Application>
  <PresentationFormat>Custom</PresentationFormat>
  <Paragraphs>356</Paragraphs>
  <Slides>72</Slides>
  <Notes>0</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Sistim Satuan dan Ukuran dalam Pekerjaan Survey dan Pemetaan  </vt:lpstr>
      <vt:lpstr> SISTEM SATUAN UKURAN </vt:lpstr>
      <vt:lpstr>PowerPoint Presentation</vt:lpstr>
      <vt:lpstr>PowerPoint Presentation</vt:lpstr>
      <vt:lpstr>PowerPoint Presentation</vt:lpstr>
      <vt:lpstr>Panjang, sebagai dasar ukuran panjang menggunakan Metric (m) Standar Internasional yaitu; </vt:lpstr>
      <vt:lpstr> Konversi Satuan Panjang </vt:lpstr>
      <vt:lpstr>PowerPoint Presentation</vt:lpstr>
      <vt:lpstr>PowerPoint Presentation</vt:lpstr>
      <vt:lpstr>PowerPoint Presentation</vt:lpstr>
      <vt:lpstr>PowerPoint Presentation</vt:lpstr>
      <vt:lpstr>PowerPoint Presentation</vt:lpstr>
      <vt:lpstr>PowerPoint Presentation</vt:lpstr>
      <vt:lpstr> Contoh Soal </vt:lpstr>
      <vt:lpstr>PowerPoint Presentation</vt:lpstr>
      <vt:lpstr>PowerPoint Presentation</vt:lpstr>
      <vt:lpstr>PowerPoint Presentation</vt:lpstr>
      <vt:lpstr>PowerPoint Presentation</vt:lpstr>
      <vt:lpstr>PowerPoint Presentation</vt:lpstr>
      <vt:lpstr>PowerPoint Presentation</vt:lpstr>
      <vt:lpstr> Konversi satuan Luas (Persegi) </vt:lpstr>
      <vt:lpstr> Konversi Satuan Volume </vt:lpstr>
      <vt:lpstr> 1.SATUAN SUDUT </vt:lpstr>
      <vt:lpstr> 2. SUDUT ARAH DAN KUADRAN </vt:lpstr>
      <vt:lpstr>Dalam Ilmu Ukur Tanah , </vt:lpstr>
      <vt:lpstr>PowerPoint Presentation</vt:lpstr>
      <vt:lpstr>PowerPoint Presentation</vt:lpstr>
      <vt:lpstr> Sudut dalam Derajat Menit Detik </vt:lpstr>
      <vt:lpstr>PowerPoint Presentation</vt:lpstr>
      <vt:lpstr>PowerPoint Presentation</vt:lpstr>
      <vt:lpstr>PowerPoint Presentation</vt:lpstr>
      <vt:lpstr> Dasar untuk mengukur besaran sudut ialah lingkaran yang dibagi dalam empat bagian, yang dinamakan kuadran yaitu kuadran I,II,III dan kuadran IV. </vt:lpstr>
      <vt:lpstr>Seksagesimal</vt:lpstr>
      <vt:lpstr>PowerPoint Presentation</vt:lpstr>
      <vt:lpstr>PowerPoint Presentation</vt:lpstr>
      <vt:lpstr>PowerPoint Presentation</vt:lpstr>
      <vt:lpstr>PowerPoint Presentation</vt:lpstr>
      <vt:lpstr>Sentisimal :</vt:lpstr>
      <vt:lpstr>PowerPoint Presentation</vt:lpstr>
      <vt:lpstr>PowerPoint Presentation</vt:lpstr>
      <vt:lpstr>PowerPoint Presentation</vt:lpstr>
      <vt:lpstr>Satuan Ukuran Sudut Radian</vt:lpstr>
      <vt:lpstr>Radian</vt:lpstr>
      <vt:lpstr>Cara  Radian,  </vt:lpstr>
      <vt:lpstr>PowerPoint Presentation</vt:lpstr>
      <vt:lpstr>PowerPoint Presentation</vt:lpstr>
      <vt:lpstr>PowerPoint Presentation</vt:lpstr>
      <vt:lpstr>PowerPoint Presentation</vt:lpstr>
      <vt:lpstr>PowerPoint Presentation</vt:lpstr>
      <vt:lpstr>PowerPoint Presentation</vt:lpstr>
      <vt:lpstr>Nyatakan sudut 50° dan 89° ke dalam radian! </vt:lpstr>
      <vt:lpstr>Nyatakan sudut 0,45 radian dan 0,89 radian ke dalam satuan derajat !</vt:lpstr>
      <vt:lpstr>  Maka hubungan ketiga cara tersebut untuk menyatakan sudut dalam satu lingkaran dapat ditulis sebagai berikut: 2p radial = 360o = 400G   </vt:lpstr>
      <vt:lpstr>– Radial ke Sentisimal.</vt:lpstr>
      <vt:lpstr> – Seksagesimal ke Sentisimal</vt:lpstr>
      <vt:lpstr>PowerPoint Presentation</vt:lpstr>
      <vt:lpstr>PowerPoint Presentation</vt:lpstr>
      <vt:lpstr> Sistem waktu (desimal) </vt:lpstr>
      <vt:lpstr>PowerPoint Presentation</vt:lpstr>
      <vt:lpstr>PRINSIP DASAR PENENTUAN POSISI</vt:lpstr>
      <vt:lpstr> •  CARA NUMERIS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 SATUAN DALAM ILMU UKUR TANAH</dc:title>
  <dc:creator>toshiba</dc:creator>
  <cp:lastModifiedBy>Asus</cp:lastModifiedBy>
  <cp:revision>110</cp:revision>
  <dcterms:created xsi:type="dcterms:W3CDTF">2020-10-04T14:52:19Z</dcterms:created>
  <dcterms:modified xsi:type="dcterms:W3CDTF">2026-09-23T08:36:56Z</dcterms:modified>
</cp:coreProperties>
</file>